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22.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8.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7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49.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4.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5.xml" ContentType="application/vnd.openxmlformats-officedocument.presentationml.notesSlide+xml"/>
  <Override PartName="/ppt/notesSlides/notesSlide50.xml" ContentType="application/vnd.openxmlformats-officedocument.presentationml.notesSlide+xml"/>
  <Override PartName="/ppt/notesSlides/notesSlide57.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56.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85.xml" ContentType="application/vnd.openxmlformats-officedocument.presentationml.notesSlide+xml"/>
  <Override PartName="/ppt/notesSlides/notesSlide92.xml" ContentType="application/vnd.openxmlformats-officedocument.presentationml.notesSlide+xml"/>
  <Override PartName="/ppt/notesSlides/notesSlide83.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8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70.xml" ContentType="application/vnd.openxmlformats-officedocument.presentationml.notesSlide+xml"/>
  <Override PartName="/ppt/notesSlides/notesSlide64.xml" ContentType="application/vnd.openxmlformats-officedocument.presentationml.notesSlide+xml"/>
  <Override PartName="/ppt/notesSlides/notesSlide71.xml" ContentType="application/vnd.openxmlformats-officedocument.presentationml.notesSlide+xml"/>
  <Override PartName="/ppt/notesSlides/notesSlide79.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6.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2.xml" ContentType="application/vnd.openxmlformats-officedocument.presentationml.notesSlide+xml"/>
  <Override PartName="/ppt/notesSlides/notesSlide7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14"/>
  </p:notesMasterIdLst>
  <p:sldIdLst>
    <p:sldId id="276" r:id="rId2"/>
    <p:sldId id="319" r:id="rId3"/>
    <p:sldId id="274" r:id="rId4"/>
    <p:sldId id="320" r:id="rId5"/>
    <p:sldId id="322" r:id="rId6"/>
    <p:sldId id="321" r:id="rId7"/>
    <p:sldId id="323" r:id="rId8"/>
    <p:sldId id="328" r:id="rId9"/>
    <p:sldId id="329" r:id="rId10"/>
    <p:sldId id="330" r:id="rId11"/>
    <p:sldId id="331" r:id="rId12"/>
    <p:sldId id="336" r:id="rId13"/>
    <p:sldId id="332" r:id="rId14"/>
    <p:sldId id="333" r:id="rId15"/>
    <p:sldId id="334" r:id="rId16"/>
    <p:sldId id="337" r:id="rId17"/>
    <p:sldId id="338" r:id="rId18"/>
    <p:sldId id="339" r:id="rId19"/>
    <p:sldId id="335"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20" r:id="rId96"/>
    <p:sldId id="417" r:id="rId97"/>
    <p:sldId id="418" r:id="rId98"/>
    <p:sldId id="419"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318" r:id="rId1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190" autoAdjust="0"/>
  </p:normalViewPr>
  <p:slideViewPr>
    <p:cSldViewPr>
      <p:cViewPr>
        <p:scale>
          <a:sx n="78" d="100"/>
          <a:sy n="78" d="100"/>
        </p:scale>
        <p:origin x="-8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28/4/2018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dirty="0"/>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dirty="0">
              <a:solidFill>
                <a:srgbClr val="000000"/>
              </a:solidFill>
            </a:endParaRPr>
          </a:p>
        </p:txBody>
      </p:sp>
      <p:sp>
        <p:nvSpPr>
          <p:cNvPr id="8" name="Footer Placeholder 7"/>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dirty="0">
              <a:solidFill>
                <a:srgbClr val="000000"/>
              </a:solidFill>
            </a:endParaRPr>
          </a:p>
        </p:txBody>
      </p:sp>
      <p:sp>
        <p:nvSpPr>
          <p:cNvPr id="4" name="Footer Placeholder 3"/>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dirty="0">
              <a:solidFill>
                <a:srgbClr val="000000"/>
              </a:solidFill>
            </a:endParaRPr>
          </a:p>
        </p:txBody>
      </p:sp>
      <p:sp>
        <p:nvSpPr>
          <p:cNvPr id="3" name="Footer Placeholder 2"/>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dirty="0"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dirty="0">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eur-lex.europa.eu/homepag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786" y="896380"/>
            <a:ext cx="5987494" cy="483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5"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53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a:bodyPr>
          <a:lstStyle/>
          <a:p>
            <a:pPr marL="0" lvl="0" indent="0">
              <a:lnSpc>
                <a:spcPct val="115000"/>
              </a:lnSpc>
              <a:spcBef>
                <a:spcPts val="600"/>
              </a:spcBef>
              <a:buNone/>
            </a:pPr>
            <a:r>
              <a:rPr lang="en-US" sz="2000" b="1" u="sng" dirty="0">
                <a:latin typeface="Times New Roman" panose="02020603050405020304" pitchFamily="18" charset="0"/>
                <a:ea typeface="Calibri"/>
                <a:cs typeface="Times New Roman" panose="02020603050405020304" pitchFamily="18" charset="0"/>
              </a:rPr>
              <a:t>Article </a:t>
            </a:r>
            <a:r>
              <a:rPr lang="en-US" sz="2000" b="1" u="sng" dirty="0" smtClean="0">
                <a:latin typeface="Times New Roman" panose="02020603050405020304" pitchFamily="18" charset="0"/>
                <a:ea typeface="Calibri"/>
                <a:cs typeface="Times New Roman" panose="02020603050405020304" pitchFamily="18" charset="0"/>
              </a:rPr>
              <a:t>2</a:t>
            </a:r>
            <a:endParaRPr lang="en-US" sz="2000" b="1" u="sng"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dirty="0" smtClean="0">
                <a:latin typeface="Times New Roman" panose="02020603050405020304" pitchFamily="18" charset="0"/>
                <a:ea typeface="Calibri"/>
                <a:cs typeface="Times New Roman" panose="02020603050405020304" pitchFamily="18" charset="0"/>
              </a:rPr>
              <a:t>Definition of food</a:t>
            </a:r>
          </a:p>
          <a:p>
            <a:pPr marL="0" lvl="0" indent="0">
              <a:lnSpc>
                <a:spcPct val="115000"/>
              </a:lnSpc>
              <a:spcBef>
                <a:spcPts val="600"/>
              </a:spcBef>
              <a:spcAft>
                <a:spcPts val="1200"/>
              </a:spcAft>
              <a:buNone/>
            </a:pPr>
            <a:r>
              <a:rPr lang="en-US" sz="1800" u="sng" dirty="0" smtClean="0">
                <a:latin typeface="Times New Roman" panose="02020603050405020304" pitchFamily="18" charset="0"/>
                <a:ea typeface="Calibri"/>
                <a:cs typeface="Times New Roman" panose="02020603050405020304" pitchFamily="18" charset="0"/>
              </a:rPr>
              <a:t>‘Food</a:t>
            </a:r>
            <a:r>
              <a:rPr lang="en-US" sz="1800" u="sng" dirty="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or </a:t>
            </a:r>
            <a:r>
              <a:rPr lang="en-US" sz="1800" u="sng" dirty="0">
                <a:latin typeface="Times New Roman" panose="02020603050405020304" pitchFamily="18" charset="0"/>
                <a:ea typeface="Calibri"/>
                <a:cs typeface="Times New Roman" panose="02020603050405020304" pitchFamily="18" charset="0"/>
              </a:rPr>
              <a:t>‘foodstuff</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substance or product, whether processed, partially processed or unprocessed, intended to be, or reasonably expected to be ingested by </a:t>
            </a:r>
            <a:r>
              <a:rPr lang="en-US" sz="1800" dirty="0" smtClean="0">
                <a:latin typeface="Times New Roman" panose="02020603050405020304" pitchFamily="18" charset="0"/>
                <a:ea typeface="Calibri"/>
                <a:cs typeface="Times New Roman" panose="02020603050405020304" pitchFamily="18" charset="0"/>
              </a:rPr>
              <a:t>humans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includes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drink, chewing gum and any substance, including water, intentionally incorporated into the food during its manufacture, preparation or </a:t>
            </a:r>
            <a:r>
              <a:rPr lang="en-US" sz="1800" dirty="0" smtClean="0">
                <a:latin typeface="Times New Roman" panose="02020603050405020304" pitchFamily="18" charset="0"/>
                <a:ea typeface="Calibri"/>
                <a:cs typeface="Times New Roman" panose="02020603050405020304" pitchFamily="18" charset="0"/>
              </a:rPr>
              <a:t>treatment</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shall not </a:t>
            </a:r>
            <a:r>
              <a:rPr lang="en-US" sz="1800" u="sng" dirty="0" smtClean="0">
                <a:latin typeface="Times New Roman" panose="02020603050405020304" pitchFamily="18" charset="0"/>
                <a:ea typeface="Calibri"/>
                <a:cs typeface="Times New Roman" panose="02020603050405020304" pitchFamily="18" charset="0"/>
              </a:rPr>
              <a:t>include</a:t>
            </a:r>
            <a:r>
              <a:rPr lang="en-US" sz="1800" dirty="0" smtClean="0">
                <a:latin typeface="Times New Roman" panose="02020603050405020304" pitchFamily="18" charset="0"/>
                <a:ea typeface="Calibri"/>
                <a:cs typeface="Times New Roman" panose="02020603050405020304" pitchFamily="18" charset="0"/>
              </a:rPr>
              <a:t>: feed, live </a:t>
            </a:r>
            <a:r>
              <a:rPr lang="en-US" sz="1800" dirty="0">
                <a:latin typeface="Times New Roman" panose="02020603050405020304" pitchFamily="18" charset="0"/>
                <a:ea typeface="Calibri"/>
                <a:cs typeface="Times New Roman" panose="02020603050405020304" pitchFamily="18" charset="0"/>
              </a:rPr>
              <a:t>animals unless they are prepared for placing on the market for human </a:t>
            </a:r>
            <a:r>
              <a:rPr lang="en-US" sz="1800" dirty="0" smtClean="0">
                <a:latin typeface="Times New Roman" panose="02020603050405020304" pitchFamily="18" charset="0"/>
                <a:ea typeface="Calibri"/>
                <a:cs typeface="Times New Roman" panose="02020603050405020304" pitchFamily="18" charset="0"/>
              </a:rPr>
              <a:t>consumption, plants </a:t>
            </a:r>
            <a:r>
              <a:rPr lang="en-US" sz="1800" dirty="0">
                <a:latin typeface="Times New Roman" panose="02020603050405020304" pitchFamily="18" charset="0"/>
                <a:ea typeface="Calibri"/>
                <a:cs typeface="Times New Roman" panose="02020603050405020304" pitchFamily="18" charset="0"/>
              </a:rPr>
              <a:t>prior to </a:t>
            </a:r>
            <a:r>
              <a:rPr lang="en-US" sz="1800" dirty="0" smtClean="0">
                <a:latin typeface="Times New Roman" panose="02020603050405020304" pitchFamily="18" charset="0"/>
                <a:ea typeface="Calibri"/>
                <a:cs typeface="Times New Roman" panose="02020603050405020304" pitchFamily="18" charset="0"/>
              </a:rPr>
              <a:t>harvesting, medicinal products, cosmetics, tobacco </a:t>
            </a:r>
            <a:r>
              <a:rPr lang="en-US" sz="1800" dirty="0">
                <a:latin typeface="Times New Roman" panose="02020603050405020304" pitchFamily="18" charset="0"/>
                <a:ea typeface="Calibri"/>
                <a:cs typeface="Times New Roman" panose="02020603050405020304" pitchFamily="18" charset="0"/>
              </a:rPr>
              <a:t>and tobacco </a:t>
            </a:r>
            <a:r>
              <a:rPr lang="en-US" sz="1800" dirty="0" smtClean="0">
                <a:latin typeface="Times New Roman" panose="02020603050405020304" pitchFamily="18" charset="0"/>
                <a:ea typeface="Calibri"/>
                <a:cs typeface="Times New Roman" panose="02020603050405020304" pitchFamily="18" charset="0"/>
              </a:rPr>
              <a:t>products, narcotic </a:t>
            </a:r>
            <a:r>
              <a:rPr lang="en-US" sz="1800" dirty="0">
                <a:latin typeface="Times New Roman" panose="02020603050405020304" pitchFamily="18" charset="0"/>
                <a:ea typeface="Calibri"/>
                <a:cs typeface="Times New Roman" panose="02020603050405020304" pitchFamily="18" charset="0"/>
              </a:rPr>
              <a:t>or psychotropic </a:t>
            </a:r>
            <a:r>
              <a:rPr lang="en-US" sz="1800" dirty="0" smtClean="0">
                <a:latin typeface="Times New Roman" panose="02020603050405020304" pitchFamily="18" charset="0"/>
                <a:ea typeface="Calibri"/>
                <a:cs typeface="Times New Roman" panose="02020603050405020304" pitchFamily="18" charset="0"/>
              </a:rPr>
              <a:t>substances, residues </a:t>
            </a:r>
            <a:r>
              <a:rPr lang="en-US" sz="1800" dirty="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contaminants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6806588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0" lvl="0" indent="0">
              <a:lnSpc>
                <a:spcPct val="115000"/>
              </a:lnSpc>
              <a:spcBef>
                <a:spcPts val="600"/>
              </a:spcBef>
              <a:spcAft>
                <a:spcPts val="1200"/>
              </a:spcAft>
              <a:buNone/>
            </a:pPr>
            <a:r>
              <a:rPr lang="en-US" sz="1800" dirty="0">
                <a:solidFill>
                  <a:prstClr val="black"/>
                </a:solidFill>
                <a:latin typeface="Times New Roman" panose="02020603050405020304" pitchFamily="18" charset="0"/>
                <a:ea typeface="Calibri"/>
                <a:cs typeface="Times New Roman" panose="02020603050405020304" pitchFamily="18" charset="0"/>
              </a:rPr>
              <a:t>Food business operators operating slaughterhouses must, as appropriate, request, receive, check and act upon food chain information as set out in this Section in respect of all animals, other than wild game, sent or intended to be sent to the </a:t>
            </a:r>
            <a:r>
              <a:rPr lang="en-US" sz="1800" dirty="0" smtClean="0">
                <a:solidFill>
                  <a:prstClr val="black"/>
                </a:solidFill>
                <a:latin typeface="Times New Roman" panose="02020603050405020304" pitchFamily="18" charset="0"/>
                <a:ea typeface="Calibri"/>
                <a:cs typeface="Times New Roman" panose="02020603050405020304" pitchFamily="18" charset="0"/>
              </a:rPr>
              <a:t>slaughterhouse</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a:solidFill>
                  <a:prstClr val="black"/>
                </a:solidFill>
                <a:latin typeface="Times New Roman" panose="02020603050405020304" pitchFamily="18" charset="0"/>
                <a:ea typeface="Calibri"/>
                <a:cs typeface="Times New Roman" panose="02020603050405020304" pitchFamily="18" charset="0"/>
              </a:rPr>
              <a:t>Slaughterhouse operators must not accept animals onto the slaughterhouse premises unless they have requested, and been </a:t>
            </a:r>
            <a:r>
              <a:rPr lang="en-US" sz="1700" u="sng" dirty="0">
                <a:solidFill>
                  <a:prstClr val="black"/>
                </a:solidFill>
                <a:latin typeface="Times New Roman" panose="02020603050405020304" pitchFamily="18" charset="0"/>
                <a:ea typeface="Calibri"/>
                <a:cs typeface="Times New Roman" panose="02020603050405020304" pitchFamily="18" charset="0"/>
              </a:rPr>
              <a:t>provided with, relevant food chain information </a:t>
            </a:r>
            <a:r>
              <a:rPr lang="en-US" sz="1700" dirty="0">
                <a:solidFill>
                  <a:prstClr val="black"/>
                </a:solidFill>
                <a:latin typeface="Times New Roman" panose="02020603050405020304" pitchFamily="18" charset="0"/>
                <a:ea typeface="Calibri"/>
                <a:cs typeface="Times New Roman" panose="02020603050405020304" pitchFamily="18" charset="0"/>
              </a:rPr>
              <a:t>contained in the records kept at the holding of provenance in accordance with Regulation (EC) No </a:t>
            </a:r>
            <a:r>
              <a:rPr lang="en-US" sz="1700" dirty="0" smtClean="0">
                <a:solidFill>
                  <a:prstClr val="black"/>
                </a:solidFill>
                <a:latin typeface="Times New Roman" panose="02020603050405020304" pitchFamily="18" charset="0"/>
                <a:ea typeface="Calibri"/>
                <a:cs typeface="Times New Roman" panose="02020603050405020304" pitchFamily="18" charset="0"/>
              </a:rPr>
              <a:t>852/2004</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a:t>
            </a:r>
            <a:r>
              <a:rPr lang="en-US" sz="1700" dirty="0">
                <a:solidFill>
                  <a:prstClr val="black"/>
                </a:solidFill>
                <a:latin typeface="Times New Roman" panose="02020603050405020304" pitchFamily="18" charset="0"/>
                <a:ea typeface="Calibri"/>
                <a:cs typeface="Times New Roman" panose="02020603050405020304" pitchFamily="18" charset="0"/>
              </a:rPr>
              <a:t>operators must be provided with the information no less than 24 hours before the arrival of animals at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9690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300"/>
              </a:spcBef>
              <a:buFont typeface="+mj-lt"/>
              <a:buAutoNum type="arabicPeriod" startAt="3"/>
            </a:pPr>
            <a:r>
              <a:rPr lang="en-US" sz="1700" dirty="0" smtClean="0">
                <a:solidFill>
                  <a:prstClr val="black"/>
                </a:solidFill>
                <a:latin typeface="Times New Roman" panose="02020603050405020304" pitchFamily="18" charset="0"/>
                <a:ea typeface="Calibri"/>
                <a:cs typeface="Times New Roman" panose="02020603050405020304" pitchFamily="18" charset="0"/>
              </a:rPr>
              <a:t>The </a:t>
            </a:r>
            <a:r>
              <a:rPr lang="en-US" sz="1700" dirty="0">
                <a:solidFill>
                  <a:prstClr val="black"/>
                </a:solidFill>
                <a:latin typeface="Times New Roman" panose="02020603050405020304" pitchFamily="18" charset="0"/>
                <a:ea typeface="Calibri"/>
                <a:cs typeface="Times New Roman" panose="02020603050405020304" pitchFamily="18" charset="0"/>
              </a:rPr>
              <a:t>relevant food chain information </a:t>
            </a:r>
            <a:r>
              <a:rPr lang="en-US" sz="1700" dirty="0" smtClean="0">
                <a:solidFill>
                  <a:prstClr val="black"/>
                </a:solidFill>
                <a:latin typeface="Times New Roman" panose="02020603050405020304" pitchFamily="18" charset="0"/>
                <a:ea typeface="Calibri"/>
                <a:cs typeface="Times New Roman" panose="02020603050405020304" pitchFamily="18" charset="0"/>
              </a:rPr>
              <a:t>is </a:t>
            </a:r>
            <a:r>
              <a:rPr lang="en-US" sz="1700" dirty="0">
                <a:solidFill>
                  <a:prstClr val="black"/>
                </a:solidFill>
                <a:latin typeface="Times New Roman" panose="02020603050405020304" pitchFamily="18" charset="0"/>
                <a:ea typeface="Calibri"/>
                <a:cs typeface="Times New Roman" panose="02020603050405020304" pitchFamily="18" charset="0"/>
              </a:rPr>
              <a:t>to cover, in particular</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status of the holding of provenance or the regional animal health status,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whether the holding is officially recognised to apply controlled housing conditions in relation to Trichinella </a:t>
            </a:r>
            <a:r>
              <a:rPr lang="en-US" sz="1550" dirty="0" smtClean="0">
                <a:solidFill>
                  <a:prstClr val="black"/>
                </a:solidFill>
                <a:latin typeface="Times New Roman" panose="02020603050405020304" pitchFamily="18" charset="0"/>
                <a:ea typeface="Calibri"/>
                <a:cs typeface="Times New Roman" panose="02020603050405020304" pitchFamily="18" charset="0"/>
              </a:rPr>
              <a:t>(EC 2075/2005) </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animals' health </a:t>
            </a:r>
            <a:r>
              <a:rPr lang="en-US" sz="1550" dirty="0" smtClean="0">
                <a:solidFill>
                  <a:prstClr val="black"/>
                </a:solidFill>
                <a:latin typeface="Times New Roman" panose="02020603050405020304" pitchFamily="18" charset="0"/>
                <a:ea typeface="Calibri"/>
                <a:cs typeface="Times New Roman" panose="02020603050405020304" pitchFamily="18" charset="0"/>
              </a:rPr>
              <a:t>status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veterinary </a:t>
            </a:r>
            <a:r>
              <a:rPr lang="en-US" sz="1550" dirty="0">
                <a:solidFill>
                  <a:prstClr val="black"/>
                </a:solidFill>
                <a:latin typeface="Times New Roman" panose="02020603050405020304" pitchFamily="18" charset="0"/>
                <a:ea typeface="Calibri"/>
                <a:cs typeface="Times New Roman" panose="02020603050405020304" pitchFamily="18" charset="0"/>
              </a:rPr>
              <a:t>medicinal products or other treatments administered to the animals within a relevant period </a:t>
            </a:r>
            <a:r>
              <a:rPr lang="en-US" sz="1550" dirty="0" smtClean="0">
                <a:solidFill>
                  <a:prstClr val="black"/>
                </a:solidFill>
                <a:latin typeface="Times New Roman" panose="02020603050405020304" pitchFamily="18" charset="0"/>
                <a:ea typeface="Calibri"/>
                <a:cs typeface="Times New Roman" panose="02020603050405020304" pitchFamily="18" charset="0"/>
              </a:rPr>
              <a:t>together </a:t>
            </a:r>
            <a:r>
              <a:rPr lang="en-US" sz="1550" dirty="0">
                <a:solidFill>
                  <a:prstClr val="black"/>
                </a:solidFill>
                <a:latin typeface="Times New Roman" panose="02020603050405020304" pitchFamily="18" charset="0"/>
                <a:ea typeface="Calibri"/>
                <a:cs typeface="Times New Roman" panose="02020603050405020304" pitchFamily="18" charset="0"/>
              </a:rPr>
              <a:t>with their dates of administration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withdrawal </a:t>
            </a:r>
            <a:r>
              <a:rPr lang="en-US" sz="1550" dirty="0" smtClean="0">
                <a:solidFill>
                  <a:prstClr val="black"/>
                </a:solidFill>
                <a:latin typeface="Times New Roman" panose="02020603050405020304" pitchFamily="18" charset="0"/>
                <a:ea typeface="Calibri"/>
                <a:cs typeface="Times New Roman" panose="02020603050405020304" pitchFamily="18" charset="0"/>
              </a:rPr>
              <a:t>periods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occurrence of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results, </a:t>
            </a:r>
            <a:r>
              <a:rPr lang="en-US" sz="1550" dirty="0">
                <a:solidFill>
                  <a:prstClr val="black"/>
                </a:solidFill>
                <a:latin typeface="Times New Roman" panose="02020603050405020304" pitchFamily="18" charset="0"/>
                <a:ea typeface="Calibri"/>
                <a:cs typeface="Times New Roman" panose="02020603050405020304" pitchFamily="18" charset="0"/>
              </a:rPr>
              <a:t>of any analysis carried out on samples taken from the animals or other samples taken to diagnose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relevant </a:t>
            </a:r>
            <a:r>
              <a:rPr lang="en-US" sz="1550" dirty="0">
                <a:solidFill>
                  <a:prstClr val="black"/>
                </a:solidFill>
                <a:latin typeface="Times New Roman" panose="02020603050405020304" pitchFamily="18" charset="0"/>
                <a:ea typeface="Calibri"/>
                <a:cs typeface="Times New Roman" panose="02020603050405020304" pitchFamily="18" charset="0"/>
              </a:rPr>
              <a:t>reports about previous ante- and post-mortem inspections of animals from the same holding of provenance including, in particular, reports from the official </a:t>
            </a:r>
            <a:r>
              <a:rPr lang="en-US" sz="155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production </a:t>
            </a:r>
            <a:r>
              <a:rPr lang="en-US" sz="1550" dirty="0">
                <a:solidFill>
                  <a:prstClr val="black"/>
                </a:solidFill>
                <a:latin typeface="Times New Roman" panose="02020603050405020304" pitchFamily="18" charset="0"/>
                <a:ea typeface="Calibri"/>
                <a:cs typeface="Times New Roman" panose="02020603050405020304" pitchFamily="18" charset="0"/>
              </a:rPr>
              <a:t>data, when this might indicate the presence of </a:t>
            </a:r>
            <a:r>
              <a:rPr lang="en-US" sz="1550" dirty="0" smtClean="0">
                <a:solidFill>
                  <a:prstClr val="black"/>
                </a:solidFill>
                <a:latin typeface="Times New Roman" panose="02020603050405020304" pitchFamily="18" charset="0"/>
                <a:ea typeface="Calibri"/>
                <a:cs typeface="Times New Roman" panose="02020603050405020304" pitchFamily="18" charset="0"/>
              </a:rPr>
              <a:t>disease</a:t>
            </a:r>
            <a:r>
              <a:rPr lang="en-US" sz="1550" dirty="0">
                <a:solidFill>
                  <a:prstClr val="black"/>
                </a:solidFill>
                <a:latin typeface="Times New Roman" panose="02020603050405020304" pitchFamily="18" charset="0"/>
                <a:ea typeface="Calibri"/>
                <a:cs typeface="Times New Roman" panose="02020603050405020304" pitchFamily="18" charset="0"/>
              </a:rPr>
              <a:t> &amp;</a:t>
            </a:r>
          </a:p>
          <a:p>
            <a:pPr marL="804863" lvl="1" indent="-182563">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name and address of the private veterinarian normally attending the holding of </a:t>
            </a:r>
            <a:r>
              <a:rPr lang="en-US" sz="1550" dirty="0" smtClean="0">
                <a:solidFill>
                  <a:prstClr val="black"/>
                </a:solidFill>
                <a:latin typeface="Times New Roman" panose="02020603050405020304" pitchFamily="18" charset="0"/>
                <a:ea typeface="Calibri"/>
                <a:cs typeface="Times New Roman" panose="02020603050405020304" pitchFamily="18" charset="0"/>
              </a:rPr>
              <a:t>provenance</a:t>
            </a:r>
            <a:endParaRPr lang="en-US" sz="155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0750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268288" lvl="0" indent="-268288">
              <a:lnSpc>
                <a:spcPct val="115000"/>
              </a:lnSpc>
              <a:spcBef>
                <a:spcPts val="600"/>
              </a:spcBef>
              <a:buFont typeface="+mj-lt"/>
              <a:buAutoNum type="arabicPeriod" startAt="4"/>
            </a:pPr>
            <a:r>
              <a:rPr lang="en-US" sz="1700" dirty="0" smtClean="0">
                <a:solidFill>
                  <a:prstClr val="black"/>
                </a:solidFill>
                <a:latin typeface="Times New Roman" panose="02020603050405020304" pitchFamily="18" charset="0"/>
                <a:ea typeface="Calibri"/>
                <a:cs typeface="Times New Roman" panose="02020603050405020304" pitchFamily="18" charset="0"/>
              </a:rPr>
              <a:t>However</a:t>
            </a:r>
            <a:r>
              <a:rPr lang="en-US" sz="1700" dirty="0">
                <a:solidFill>
                  <a:prstClr val="black"/>
                </a:solidFill>
                <a:latin typeface="Times New Roman" panose="02020603050405020304" pitchFamily="18" charset="0"/>
                <a:ea typeface="Calibri"/>
                <a:cs typeface="Times New Roman" panose="02020603050405020304" pitchFamily="18" charset="0"/>
              </a:rPr>
              <a:t>, it is not necessary for the slaughterhouse operator to be provided </a:t>
            </a:r>
            <a:r>
              <a:rPr lang="en-US" sz="1700" dirty="0" smtClean="0">
                <a:solidFill>
                  <a:prstClr val="black"/>
                </a:solidFill>
                <a:latin typeface="Times New Roman" panose="02020603050405020304" pitchFamily="18" charset="0"/>
                <a:ea typeface="Calibri"/>
                <a:cs typeface="Times New Roman" panose="02020603050405020304" pitchFamily="18" charset="0"/>
              </a:rPr>
              <a:t>with</a:t>
            </a:r>
            <a:r>
              <a:rPr lang="en-US" sz="1700" dirty="0">
                <a:solidFill>
                  <a:prstClr val="black"/>
                </a:solidFill>
                <a:latin typeface="Times New Roman" panose="02020603050405020304" pitchFamily="18" charset="0"/>
                <a:ea typeface="Calibri"/>
                <a:cs typeface="Times New Roman" panose="02020603050405020304" pitchFamily="18" charset="0"/>
              </a:rPr>
              <a:t> </a:t>
            </a:r>
            <a:endParaRPr lang="en-US" sz="1700" dirty="0" smtClean="0">
              <a:solidFill>
                <a:prstClr val="black"/>
              </a:solidFill>
              <a:latin typeface="Times New Roman" panose="02020603050405020304" pitchFamily="18" charset="0"/>
              <a:ea typeface="Calibri"/>
              <a:cs typeface="Times New Roman" panose="02020603050405020304" pitchFamily="18" charset="0"/>
            </a:endParaRPr>
          </a:p>
          <a:p>
            <a:pPr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animals’ health status &amp; relevant information, </a:t>
            </a:r>
            <a:r>
              <a:rPr lang="en-US" sz="1600" dirty="0">
                <a:solidFill>
                  <a:prstClr val="black"/>
                </a:solidFill>
                <a:latin typeface="Times New Roman" panose="02020603050405020304" pitchFamily="18" charset="0"/>
                <a:ea typeface="Calibri"/>
                <a:cs typeface="Times New Roman" panose="02020603050405020304" pitchFamily="18" charset="0"/>
              </a:rPr>
              <a:t>if the operator is already aware of this 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or </a:t>
            </a:r>
          </a:p>
          <a:p>
            <a:pPr lvl="1" indent="-342900">
              <a:lnSpc>
                <a:spcPct val="115000"/>
              </a:lnSpc>
              <a:spcBef>
                <a:spcPts val="600"/>
              </a:spcBef>
              <a:spcAft>
                <a:spcPts val="6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related to the holding of provenance, </a:t>
            </a:r>
            <a:r>
              <a:rPr lang="en-US" sz="1600" dirty="0">
                <a:solidFill>
                  <a:prstClr val="black"/>
                </a:solidFill>
                <a:latin typeface="Times New Roman" panose="02020603050405020304" pitchFamily="18" charset="0"/>
                <a:ea typeface="Calibri"/>
                <a:cs typeface="Times New Roman" panose="02020603050405020304" pitchFamily="18" charset="0"/>
              </a:rPr>
              <a:t>if the producer declares that there is no relevant information to </a:t>
            </a:r>
            <a:r>
              <a:rPr lang="en-US" sz="1600" dirty="0" smtClean="0">
                <a:solidFill>
                  <a:prstClr val="black"/>
                </a:solidFill>
                <a:latin typeface="Times New Roman" panose="02020603050405020304" pitchFamily="18" charset="0"/>
                <a:ea typeface="Calibri"/>
                <a:cs typeface="Times New Roman" panose="02020603050405020304" pitchFamily="18" charset="0"/>
              </a:rPr>
              <a:t>report</a:t>
            </a:r>
          </a:p>
          <a:p>
            <a:pPr marL="268288" lvl="1" indent="0">
              <a:lnSpc>
                <a:spcPct val="115000"/>
              </a:lnSpc>
              <a:spcBef>
                <a:spcPts val="600"/>
              </a:spcBef>
              <a:spcAft>
                <a:spcPts val="600"/>
              </a:spcAft>
              <a:buNone/>
            </a:pPr>
            <a:r>
              <a:rPr lang="en-US" sz="1700" dirty="0">
                <a:solidFill>
                  <a:prstClr val="black"/>
                </a:solidFill>
                <a:latin typeface="Times New Roman" panose="02020603050405020304" pitchFamily="18" charset="0"/>
                <a:ea typeface="Calibri"/>
                <a:cs typeface="Times New Roman" panose="02020603050405020304" pitchFamily="18" charset="0"/>
              </a:rPr>
              <a:t>T</a:t>
            </a:r>
            <a:r>
              <a:rPr lang="en-US" sz="1700" dirty="0" smtClean="0">
                <a:solidFill>
                  <a:prstClr val="black"/>
                </a:solidFill>
                <a:latin typeface="Times New Roman" panose="02020603050405020304" pitchFamily="18" charset="0"/>
                <a:ea typeface="Calibri"/>
                <a:cs typeface="Times New Roman" panose="02020603050405020304" pitchFamily="18" charset="0"/>
              </a:rPr>
              <a:t>he </a:t>
            </a:r>
            <a:r>
              <a:rPr lang="en-US" sz="1700" dirty="0">
                <a:solidFill>
                  <a:prstClr val="black"/>
                </a:solidFill>
                <a:latin typeface="Times New Roman" panose="02020603050405020304" pitchFamily="18" charset="0"/>
                <a:ea typeface="Calibri"/>
                <a:cs typeface="Times New Roman" panose="02020603050405020304" pitchFamily="18" charset="0"/>
              </a:rPr>
              <a:t>information need not be provided as a verbatim extract from the records of the holding of </a:t>
            </a:r>
            <a:r>
              <a:rPr lang="en-US" sz="1700" dirty="0" smtClean="0">
                <a:solidFill>
                  <a:prstClr val="black"/>
                </a:solidFill>
                <a:latin typeface="Times New Roman" panose="02020603050405020304" pitchFamily="18" charset="0"/>
                <a:ea typeface="Calibri"/>
                <a:cs typeface="Times New Roman" panose="02020603050405020304" pitchFamily="18" charset="0"/>
              </a:rPr>
              <a:t>provenance, but it </a:t>
            </a:r>
            <a:r>
              <a:rPr lang="en-US" sz="1700" dirty="0">
                <a:solidFill>
                  <a:prstClr val="black"/>
                </a:solidFill>
                <a:latin typeface="Times New Roman" panose="02020603050405020304" pitchFamily="18" charset="0"/>
                <a:ea typeface="Calibri"/>
                <a:cs typeface="Times New Roman" panose="02020603050405020304" pitchFamily="18" charset="0"/>
              </a:rPr>
              <a:t>may be provided through electronic data exchange or in the form of a standardised declaration signed by the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producer</a:t>
            </a:r>
          </a:p>
          <a:p>
            <a:pPr marL="268288" lvl="1" indent="-268288">
              <a:lnSpc>
                <a:spcPct val="115000"/>
              </a:lnSpc>
              <a:spcBef>
                <a:spcPts val="600"/>
              </a:spcBef>
              <a:buFont typeface="+mj-lt"/>
              <a:buAutoNum type="arabicPeriod" startAt="5"/>
            </a:pP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operators deciding to accept animals onto the slaughterhouse premises after evaluating the relevant food chain information must make it available to the official veterinarian without delay and, </a:t>
            </a:r>
            <a:r>
              <a:rPr lang="en-US" sz="1700" dirty="0" smtClean="0">
                <a:solidFill>
                  <a:prstClr val="black"/>
                </a:solidFill>
                <a:latin typeface="Times New Roman" panose="02020603050405020304" pitchFamily="18" charset="0"/>
                <a:ea typeface="Calibri"/>
                <a:cs typeface="Times New Roman" panose="02020603050405020304" pitchFamily="18" charset="0"/>
              </a:rPr>
              <a:t>no </a:t>
            </a:r>
            <a:r>
              <a:rPr lang="en-US" sz="1700" dirty="0">
                <a:solidFill>
                  <a:prstClr val="black"/>
                </a:solidFill>
                <a:latin typeface="Times New Roman" panose="02020603050405020304" pitchFamily="18" charset="0"/>
                <a:ea typeface="Calibri"/>
                <a:cs typeface="Times New Roman" panose="02020603050405020304" pitchFamily="18" charset="0"/>
              </a:rPr>
              <a:t>less than 24 hours before the arrival of the animal or </a:t>
            </a:r>
            <a:r>
              <a:rPr lang="en-US" sz="1700" dirty="0" smtClean="0">
                <a:solidFill>
                  <a:prstClr val="black"/>
                </a:solidFill>
                <a:latin typeface="Times New Roman" panose="02020603050405020304" pitchFamily="18" charset="0"/>
                <a:ea typeface="Calibri"/>
                <a:cs typeface="Times New Roman" panose="02020603050405020304" pitchFamily="18" charset="0"/>
              </a:rPr>
              <a:t>lot</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6205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any animal arrives at the slaughterhouse without food chain information, the operator must immediately notify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the competent authority so permits </a:t>
            </a: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chain information may arrive less than 24 hours before the arrival of the animals </a:t>
            </a:r>
            <a:r>
              <a:rPr lang="en-US" sz="1700" dirty="0" smtClean="0">
                <a:solidFill>
                  <a:prstClr val="black"/>
                </a:solidFill>
                <a:latin typeface="Times New Roman" panose="02020603050405020304" pitchFamily="18" charset="0"/>
                <a:ea typeface="Calibri"/>
                <a:cs typeface="Times New Roman" panose="02020603050405020304" pitchFamily="18" charset="0"/>
              </a:rPr>
              <a:t>at </a:t>
            </a:r>
            <a:r>
              <a:rPr lang="en-US" sz="1700" dirty="0">
                <a:solidFill>
                  <a:prstClr val="black"/>
                </a:solidFill>
                <a:latin typeface="Times New Roman" panose="02020603050405020304" pitchFamily="18" charset="0"/>
                <a:ea typeface="Calibri"/>
                <a:cs typeface="Times New Roman" panose="02020603050405020304" pitchFamily="18" charset="0"/>
              </a:rPr>
              <a:t>the slaughterhouse or accompany these animals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However</a:t>
            </a:r>
            <a:r>
              <a:rPr lang="en-US" sz="1700" dirty="0">
                <a:solidFill>
                  <a:prstClr val="black"/>
                </a:solidFill>
                <a:latin typeface="Times New Roman" panose="02020603050405020304" pitchFamily="18" charset="0"/>
                <a:ea typeface="Calibri"/>
                <a:cs typeface="Times New Roman" panose="02020603050405020304" pitchFamily="18" charset="0"/>
              </a:rPr>
              <a:t>, any item of food chain information, knowledge of which may result in serious disruption of the slaughterhouse activity, is to be made available to the food business operator operating the slaughterhouse in sufficient time before </a:t>
            </a:r>
            <a:r>
              <a:rPr lang="en-US" sz="1700" dirty="0" smtClean="0">
                <a:solidFill>
                  <a:prstClr val="black"/>
                </a:solidFill>
                <a:latin typeface="Times New Roman" panose="02020603050405020304" pitchFamily="18" charset="0"/>
                <a:ea typeface="Calibri"/>
                <a:cs typeface="Times New Roman" panose="02020603050405020304" pitchFamily="18" charset="0"/>
              </a:rPr>
              <a:t>arrival 		                 The </a:t>
            </a: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 operating the slaughterhouse must evaluate the relevant information and must submit the food chain information received to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	                 </a:t>
            </a:r>
            <a:r>
              <a:rPr lang="en-US" sz="1700" u="sng" dirty="0" smtClean="0">
                <a:solidFill>
                  <a:prstClr val="black"/>
                </a:solidFill>
                <a:latin typeface="Times New Roman" panose="02020603050405020304" pitchFamily="18" charset="0"/>
                <a:ea typeface="Calibri"/>
                <a:cs typeface="Times New Roman" panose="02020603050405020304" pitchFamily="18" charset="0"/>
              </a:rPr>
              <a:t>The </a:t>
            </a:r>
            <a:r>
              <a:rPr lang="en-US" sz="1700" u="sng" dirty="0">
                <a:solidFill>
                  <a:prstClr val="black"/>
                </a:solidFill>
                <a:latin typeface="Times New Roman" panose="02020603050405020304" pitchFamily="18" charset="0"/>
                <a:ea typeface="Calibri"/>
                <a:cs typeface="Times New Roman" panose="02020603050405020304" pitchFamily="18" charset="0"/>
              </a:rPr>
              <a:t>slaughter or dressing </a:t>
            </a:r>
            <a:r>
              <a:rPr lang="en-US" sz="1700" u="sng" dirty="0" smtClean="0">
                <a:solidFill>
                  <a:prstClr val="black"/>
                </a:solidFill>
                <a:latin typeface="Times New Roman" panose="02020603050405020304" pitchFamily="18" charset="0"/>
                <a:ea typeface="Calibri"/>
                <a:cs typeface="Times New Roman" panose="02020603050405020304" pitchFamily="18" charset="0"/>
              </a:rPr>
              <a:t>may </a:t>
            </a:r>
            <a:r>
              <a:rPr lang="en-US" sz="1700" u="sng" dirty="0">
                <a:solidFill>
                  <a:prstClr val="black"/>
                </a:solidFill>
                <a:latin typeface="Times New Roman" panose="02020603050405020304" pitchFamily="18" charset="0"/>
                <a:ea typeface="Calibri"/>
                <a:cs typeface="Times New Roman" panose="02020603050405020304" pitchFamily="18" charset="0"/>
              </a:rPr>
              <a:t>not take place until the official veterinarian so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700" u="sng"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business operators must check passports accompanying domestic solipeds </a:t>
            </a:r>
            <a:r>
              <a:rPr lang="en-US" sz="1700" dirty="0" smtClean="0">
                <a:solidFill>
                  <a:prstClr val="black"/>
                </a:solidFill>
                <a:latin typeface="Times New Roman" panose="02020603050405020304" pitchFamily="18" charset="0"/>
                <a:ea typeface="Calibri"/>
                <a:cs typeface="Times New Roman" panose="02020603050405020304" pitchFamily="18" charset="0"/>
              </a:rPr>
              <a:t>&amp; if </a:t>
            </a:r>
            <a:r>
              <a:rPr lang="en-US" sz="1700" dirty="0">
                <a:solidFill>
                  <a:prstClr val="black"/>
                </a:solidFill>
                <a:latin typeface="Times New Roman" panose="02020603050405020304" pitchFamily="18" charset="0"/>
                <a:ea typeface="Calibri"/>
                <a:cs typeface="Times New Roman" panose="02020603050405020304" pitchFamily="18" charset="0"/>
              </a:rPr>
              <a:t>they  </a:t>
            </a:r>
            <a:r>
              <a:rPr lang="en-US" sz="1700" dirty="0" smtClean="0">
                <a:solidFill>
                  <a:prstClr val="black"/>
                </a:solidFill>
                <a:latin typeface="Times New Roman" panose="02020603050405020304" pitchFamily="18" charset="0"/>
                <a:ea typeface="Calibri"/>
                <a:cs typeface="Times New Roman" panose="02020603050405020304" pitchFamily="18" charset="0"/>
              </a:rPr>
              <a:t>  	accept </a:t>
            </a:r>
            <a:r>
              <a:rPr lang="en-US" sz="1700" dirty="0">
                <a:solidFill>
                  <a:prstClr val="black"/>
                </a:solidFill>
                <a:latin typeface="Times New Roman" panose="02020603050405020304" pitchFamily="18" charset="0"/>
                <a:ea typeface="Calibri"/>
                <a:cs typeface="Times New Roman" panose="02020603050405020304" pitchFamily="18" charset="0"/>
              </a:rPr>
              <a:t>the animal for slaughter, they must give the passport to the official veterinarian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2458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320479"/>
          </a:xfrm>
        </p:spPr>
        <p:txBody>
          <a:bodyPr>
            <a:normAutofit lnSpcReduction="10000"/>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IV: Requirements applicable to frozen food of animal origin</a:t>
            </a:r>
          </a:p>
          <a:p>
            <a:pPr marL="268288" lvl="0" indent="-268288">
              <a:lnSpc>
                <a:spcPct val="115000"/>
              </a:lnSpc>
              <a:spcBef>
                <a:spcPts val="600"/>
              </a:spcBef>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For </a:t>
            </a:r>
            <a:r>
              <a:rPr lang="en-US" sz="1700" dirty="0">
                <a:solidFill>
                  <a:prstClr val="black"/>
                </a:solidFill>
                <a:latin typeface="Times New Roman" panose="02020603050405020304" pitchFamily="18" charset="0"/>
                <a:ea typeface="Calibri"/>
                <a:cs typeface="Times New Roman" panose="02020603050405020304" pitchFamily="18" charset="0"/>
              </a:rPr>
              <a:t>the purposes of this Section, ‘date of production’ means:</a:t>
            </a: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slaughter in the case of carcasses, half carcasses or quarter </a:t>
            </a:r>
            <a:r>
              <a:rPr lang="en-US" sz="1600" dirty="0" smtClean="0">
                <a:solidFill>
                  <a:prstClr val="black"/>
                </a:solidFill>
                <a:latin typeface="Times New Roman" panose="02020603050405020304" pitchFamily="18" charset="0"/>
                <a:ea typeface="Calibri"/>
                <a:cs typeface="Times New Roman" panose="02020603050405020304" pitchFamily="18" charset="0"/>
              </a:rPr>
              <a:t>carcasses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killing in the case of bodies of wild </a:t>
            </a:r>
            <a:r>
              <a:rPr lang="en-US" sz="1600" dirty="0" smtClean="0">
                <a:solidFill>
                  <a:prstClr val="black"/>
                </a:solidFill>
                <a:latin typeface="Times New Roman" panose="02020603050405020304" pitchFamily="18" charset="0"/>
                <a:ea typeface="Calibri"/>
                <a:cs typeface="Times New Roman" panose="02020603050405020304" pitchFamily="18" charset="0"/>
              </a:rPr>
              <a:t>game</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harvesting or catching, in the case of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products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spcAft>
                <a:spcPts val="3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processing, cutting, mincing or preparation, as appropriate, for any other </a:t>
            </a:r>
            <a:r>
              <a:rPr lang="en-US" sz="1600" dirty="0" smtClean="0">
                <a:solidFill>
                  <a:prstClr val="black"/>
                </a:solidFill>
                <a:latin typeface="Times New Roman" panose="02020603050405020304" pitchFamily="18" charset="0"/>
                <a:ea typeface="Calibri"/>
                <a:cs typeface="Times New Roman" panose="02020603050405020304" pitchFamily="18" charset="0"/>
              </a:rPr>
              <a:t>origin</a:t>
            </a:r>
          </a:p>
          <a:p>
            <a:pPr marL="268288" lvl="1" indent="-268288">
              <a:lnSpc>
                <a:spcPct val="115000"/>
              </a:lnSpc>
              <a:spcBef>
                <a:spcPts val="600"/>
              </a:spcBef>
              <a:spcAft>
                <a:spcPts val="300"/>
              </a:spcAft>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Until the stage at which a food is labelled </a:t>
            </a:r>
            <a:r>
              <a:rPr lang="en-US" sz="1700" dirty="0" smtClean="0">
                <a:solidFill>
                  <a:prstClr val="black"/>
                </a:solidFill>
                <a:latin typeface="Times New Roman" panose="02020603050405020304" pitchFamily="18" charset="0"/>
                <a:ea typeface="Calibri"/>
                <a:cs typeface="Times New Roman" panose="02020603050405020304" pitchFamily="18" charset="0"/>
              </a:rPr>
              <a:t>or </a:t>
            </a:r>
            <a:r>
              <a:rPr lang="en-US" sz="1700" dirty="0">
                <a:solidFill>
                  <a:prstClr val="black"/>
                </a:solidFill>
                <a:latin typeface="Times New Roman" panose="02020603050405020304" pitchFamily="18" charset="0"/>
                <a:ea typeface="Calibri"/>
                <a:cs typeface="Times New Roman" panose="02020603050405020304" pitchFamily="18" charset="0"/>
              </a:rPr>
              <a:t>used for further processing, food business operators must ensure that in the case of frozen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products, (</a:t>
            </a:r>
            <a:r>
              <a:rPr lang="en-US" sz="1700" dirty="0" err="1" smtClean="0">
                <a:solidFill>
                  <a:prstClr val="black"/>
                </a:solidFill>
                <a:latin typeface="Times New Roman" panose="02020603050405020304" pitchFamily="18" charset="0"/>
                <a:ea typeface="Calibri"/>
                <a:cs typeface="Times New Roman" panose="02020603050405020304" pitchFamily="18" charset="0"/>
              </a:rPr>
              <a:t>i</a:t>
            </a:r>
            <a:r>
              <a:rPr lang="en-US" sz="1700" dirty="0" smtClean="0">
                <a:solidFill>
                  <a:prstClr val="black"/>
                </a:solidFill>
                <a:latin typeface="Times New Roman" panose="02020603050405020304" pitchFamily="18" charset="0"/>
                <a:ea typeface="Calibri"/>
                <a:cs typeface="Times New Roman" panose="02020603050405020304" pitchFamily="18" charset="0"/>
              </a:rPr>
              <a:t>) the date of production &amp; (ii) the date of freezing, if differs, are </a:t>
            </a:r>
            <a:r>
              <a:rPr lang="en-US" sz="1700" dirty="0">
                <a:solidFill>
                  <a:prstClr val="black"/>
                </a:solidFill>
                <a:latin typeface="Times New Roman" panose="02020603050405020304" pitchFamily="18" charset="0"/>
                <a:ea typeface="Calibri"/>
                <a:cs typeface="Times New Roman" panose="02020603050405020304" pitchFamily="18" charset="0"/>
              </a:rPr>
              <a:t>made available to the food business operator to whom the food is supplied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upon request, to the competent </a:t>
            </a:r>
            <a:r>
              <a:rPr lang="en-US" sz="1700" dirty="0" smtClean="0">
                <a:solidFill>
                  <a:prstClr val="black"/>
                </a:solidFill>
                <a:latin typeface="Times New Roman" panose="02020603050405020304" pitchFamily="18" charset="0"/>
                <a:ea typeface="Calibri"/>
                <a:cs typeface="Times New Roman" panose="02020603050405020304" pitchFamily="18" charset="0"/>
              </a:rPr>
              <a:t>authority			             Where </a:t>
            </a:r>
            <a:r>
              <a:rPr lang="en-US" sz="1700" dirty="0">
                <a:solidFill>
                  <a:prstClr val="black"/>
                </a:solidFill>
                <a:latin typeface="Times New Roman" panose="02020603050405020304" pitchFamily="18" charset="0"/>
                <a:ea typeface="Calibri"/>
                <a:cs typeface="Times New Roman" panose="02020603050405020304" pitchFamily="18" charset="0"/>
              </a:rPr>
              <a:t>a food is made from a batch of raw materials with different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of freezing, the oldest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/freezing</a:t>
            </a:r>
            <a:r>
              <a:rPr lang="en-US" sz="1700" dirty="0">
                <a:solidFill>
                  <a:prstClr val="black"/>
                </a:solidFill>
                <a:latin typeface="Times New Roman" panose="02020603050405020304" pitchFamily="18" charset="0"/>
                <a:ea typeface="Calibri"/>
                <a:cs typeface="Times New Roman" panose="02020603050405020304" pitchFamily="18" charset="0"/>
              </a:rPr>
              <a:t>, as appropriate, must be made </a:t>
            </a:r>
            <a:r>
              <a:rPr lang="en-US" sz="1700" dirty="0" smtClean="0">
                <a:solidFill>
                  <a:prstClr val="black"/>
                </a:solidFill>
                <a:latin typeface="Times New Roman" panose="02020603050405020304" pitchFamily="18" charset="0"/>
                <a:ea typeface="Calibri"/>
                <a:cs typeface="Times New Roman" panose="02020603050405020304" pitchFamily="18" charset="0"/>
              </a:rPr>
              <a:t>available</a:t>
            </a:r>
          </a:p>
          <a:p>
            <a:pPr marL="268288" lvl="1" indent="-268288">
              <a:lnSpc>
                <a:spcPct val="115000"/>
              </a:lnSpc>
              <a:spcBef>
                <a:spcPts val="600"/>
              </a:spcBef>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The appropriate form in which the information must be made available is up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supplier</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4846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4536504"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a:t>
            </a:r>
            <a:r>
              <a:rPr lang="en-US" sz="2000" b="1" u="sng" dirty="0" smtClean="0">
                <a:latin typeface="Times New Roman" panose="02020603050405020304" pitchFamily="18" charset="0"/>
                <a:ea typeface="Calibri"/>
                <a:cs typeface="Times New Roman" panose="02020603050405020304" pitchFamily="18" charset="0"/>
              </a:rPr>
              <a:t>III: Specific requirements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domestic ungulates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from poultry &amp; lagomorphs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farmed game</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Wild game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Minced meat, meat preparations &amp; mechanically separated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Live bivalve molluscs</a:t>
            </a:r>
            <a:endParaRPr lang="en-US" sz="1600" dirty="0">
              <a:latin typeface="Times New Roman" panose="02020603050405020304" pitchFamily="18" charset="0"/>
              <a:ea typeface="Calibri"/>
              <a:cs typeface="Times New Roman" panose="02020603050405020304" pitchFamily="18" charset="0"/>
            </a:endParaRP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Fishery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Raw milk, colostrum, dairy products &amp; colostrum-based 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572000" y="1484784"/>
            <a:ext cx="4536504" cy="4730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600"/>
              </a:spcBef>
              <a:buFont typeface="Arial" panose="020B0604020202020204" pitchFamily="34" charset="0"/>
              <a:buNone/>
            </a:pPr>
            <a:endParaRPr lang="en-US" sz="2000" b="1" u="sng" dirty="0" smtClean="0">
              <a:latin typeface="Times New Roman" panose="02020603050405020304" pitchFamily="18" charset="0"/>
              <a:ea typeface="Calibri"/>
              <a:cs typeface="Times New Roman" panose="02020603050405020304" pitchFamily="18" charset="0"/>
            </a:endParaRP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Eggs &amp; egg products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Frogs’ legs &amp; snails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Rendered animal fats &amp; greaves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Treated stomachs, bladders &amp; intestines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Gelatine</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Collagen</a:t>
            </a:r>
          </a:p>
          <a:p>
            <a:pPr marL="536575" indent="-536575">
              <a:lnSpc>
                <a:spcPct val="115000"/>
              </a:lnSpc>
              <a:spcBef>
                <a:spcPts val="600"/>
              </a:spcBef>
              <a:buFont typeface="+mj-lt"/>
              <a:buAutoNum type="romanUcPeriod" startAt="10"/>
            </a:pPr>
            <a:r>
              <a:rPr lang="en-US" sz="1600" dirty="0">
                <a:latin typeface="Times New Roman" panose="02020603050405020304" pitchFamily="18" charset="0"/>
                <a:ea typeface="Calibri"/>
                <a:cs typeface="Times New Roman" panose="02020603050405020304" pitchFamily="18" charset="0"/>
              </a:rPr>
              <a:t>H</a:t>
            </a:r>
            <a:r>
              <a:rPr lang="en-US" sz="1600" dirty="0" smtClean="0">
                <a:latin typeface="Times New Roman" panose="02020603050405020304" pitchFamily="18" charset="0"/>
                <a:ea typeface="Calibri"/>
                <a:cs typeface="Times New Roman" panose="02020603050405020304" pitchFamily="18" charset="0"/>
              </a:rPr>
              <a:t>ighly refined chondroitin sulphate, hyaluronic acid, other hydrolysed cartilage products, chitosan, glucosamine, rennet, isinglass and amino acids</a:t>
            </a:r>
          </a:p>
        </p:txBody>
      </p:sp>
    </p:spTree>
    <p:extLst>
      <p:ext uri="{BB962C8B-B14F-4D97-AF65-F5344CB8AC3E}">
        <p14:creationId xmlns:p14="http://schemas.microsoft.com/office/powerpoint/2010/main" val="14485768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Regulation (EC) No </a:t>
            </a:r>
            <a:r>
              <a:rPr lang="en-US" sz="1600" b="1" dirty="0" smtClean="0">
                <a:latin typeface="Times New Roman" panose="02020603050405020304" pitchFamily="18" charset="0"/>
                <a:ea typeface="Calibri"/>
                <a:cs typeface="Times New Roman" panose="02020603050405020304" pitchFamily="18" charset="0"/>
              </a:rPr>
              <a:t>854/2004 </a:t>
            </a:r>
            <a:r>
              <a:rPr lang="en-US" sz="16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“laying </a:t>
            </a:r>
            <a:r>
              <a:rPr lang="en-US" sz="1600" b="1" dirty="0">
                <a:latin typeface="Times New Roman" panose="02020603050405020304" pitchFamily="18" charset="0"/>
                <a:ea typeface="Calibri"/>
                <a:cs typeface="Times New Roman" panose="02020603050405020304" pitchFamily="18" charset="0"/>
              </a:rPr>
              <a:t>down specific rules for the organisation of official controls on products of animal origin intended for human consumption</a:t>
            </a:r>
            <a:r>
              <a:rPr lang="en-US" sz="1600" b="1" dirty="0" smtClean="0">
                <a:latin typeface="Times New Roman" panose="02020603050405020304" pitchFamily="18" charset="0"/>
                <a:ea typeface="Calibri"/>
                <a:cs typeface="Times New Roman" panose="02020603050405020304" pitchFamily="18" charset="0"/>
              </a:rPr>
              <a:t>”</a:t>
            </a:r>
            <a:endParaRPr lang="en-US" sz="1600" b="1" u="sng"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dirty="0" smtClean="0">
                <a:latin typeface="Times New Roman" panose="02020603050405020304" pitchFamily="18" charset="0"/>
                <a:ea typeface="Calibri"/>
                <a:cs typeface="Times New Roman" panose="02020603050405020304" pitchFamily="18" charset="0"/>
              </a:rPr>
              <a:t>Requirements for competent authorities:</a:t>
            </a:r>
          </a:p>
          <a:p>
            <a:pPr marL="450850" lvl="1" indent="-268288">
              <a:lnSpc>
                <a:spcPct val="115000"/>
              </a:lnSpc>
              <a:spcBef>
                <a:spcPts val="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Official </a:t>
            </a:r>
            <a:r>
              <a:rPr lang="en-US" sz="1600" dirty="0">
                <a:latin typeface="Times New Roman" panose="02020603050405020304" pitchFamily="18" charset="0"/>
                <a:ea typeface="Calibri"/>
                <a:cs typeface="Times New Roman" panose="02020603050405020304" pitchFamily="18" charset="0"/>
              </a:rPr>
              <a:t>controls to verify food business operators' compliance with the requirements </a:t>
            </a:r>
            <a:r>
              <a:rPr lang="en-US" sz="1600" dirty="0" smtClean="0">
                <a:latin typeface="Times New Roman" panose="02020603050405020304" pitchFamily="18" charset="0"/>
                <a:ea typeface="Calibri"/>
                <a:cs typeface="Times New Roman" panose="02020603050405020304" pitchFamily="18" charset="0"/>
              </a:rPr>
              <a:t>of Regulations (EC) No 852/2004, 853/2004 &amp; </a:t>
            </a:r>
            <a:r>
              <a:rPr lang="en-US" sz="1600" dirty="0">
                <a:latin typeface="Times New Roman" panose="02020603050405020304" pitchFamily="18" charset="0"/>
                <a:ea typeface="Calibri"/>
                <a:cs typeface="Times New Roman" panose="02020603050405020304" pitchFamily="18" charset="0"/>
              </a:rPr>
              <a:t>1069/2009 </a:t>
            </a:r>
            <a:endParaRPr lang="en-US" sz="1600" dirty="0" smtClean="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The official controls shall include audits of </a:t>
            </a:r>
            <a:r>
              <a:rPr lang="en-US" sz="1600" dirty="0" smtClean="0">
                <a:latin typeface="Times New Roman" panose="02020603050405020304" pitchFamily="18" charset="0"/>
                <a:ea typeface="Calibri"/>
                <a:cs typeface="Times New Roman" panose="02020603050405020304" pitchFamily="18" charset="0"/>
              </a:rPr>
              <a:t> HACCP-based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any particular auditing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inspection tasks required for different food </a:t>
            </a:r>
            <a:r>
              <a:rPr lang="en-US" sz="1600" dirty="0" smtClean="0">
                <a:latin typeface="Times New Roman" panose="02020603050405020304" pitchFamily="18" charset="0"/>
                <a:ea typeface="Calibri"/>
                <a:cs typeface="Times New Roman" panose="02020603050405020304" pitchFamily="18" charset="0"/>
              </a:rPr>
              <a:t>categories</a:t>
            </a:r>
          </a:p>
          <a:p>
            <a:pPr marL="450850" lvl="1" indent="-268288">
              <a:lnSpc>
                <a:spcPct val="115000"/>
              </a:lnSpc>
              <a:spcBef>
                <a:spcPts val="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uditing &amp; </a:t>
            </a:r>
            <a:r>
              <a:rPr lang="en-US" sz="1600" dirty="0">
                <a:latin typeface="Times New Roman" panose="02020603050405020304" pitchFamily="18" charset="0"/>
                <a:ea typeface="Calibri"/>
                <a:cs typeface="Times New Roman" panose="02020603050405020304" pitchFamily="18" charset="0"/>
              </a:rPr>
              <a:t>inspection tasks, health mark, action </a:t>
            </a:r>
            <a:r>
              <a:rPr lang="en-US" sz="1600" dirty="0" smtClean="0">
                <a:latin typeface="Times New Roman" panose="02020603050405020304" pitchFamily="18" charset="0"/>
                <a:ea typeface="Calibri"/>
                <a:cs typeface="Times New Roman" panose="02020603050405020304" pitchFamily="18" charset="0"/>
              </a:rPr>
              <a:t>after </a:t>
            </a:r>
            <a:r>
              <a:rPr lang="en-US" sz="1600" dirty="0">
                <a:latin typeface="Times New Roman" panose="02020603050405020304" pitchFamily="18" charset="0"/>
                <a:ea typeface="Calibri"/>
                <a:cs typeface="Times New Roman" panose="02020603050405020304" pitchFamily="18" charset="0"/>
              </a:rPr>
              <a:t>controls, responsibilities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frequency of controls, professional </a:t>
            </a:r>
            <a:r>
              <a:rPr lang="en-US" sz="1600" dirty="0" smtClean="0">
                <a:latin typeface="Times New Roman" panose="02020603050405020304" pitchFamily="18" charset="0"/>
                <a:ea typeface="Calibri"/>
                <a:cs typeface="Times New Roman" panose="02020603050405020304" pitchFamily="18" charset="0"/>
              </a:rPr>
              <a:t>qualifications, </a:t>
            </a:r>
            <a:r>
              <a:rPr lang="en-US" sz="1600" dirty="0">
                <a:latin typeface="Times New Roman" panose="02020603050405020304" pitchFamily="18" charset="0"/>
                <a:ea typeface="Calibri"/>
                <a:cs typeface="Times New Roman" panose="02020603050405020304" pitchFamily="18" charset="0"/>
              </a:rPr>
              <a:t>food-specific requirements of inspections, specific </a:t>
            </a:r>
            <a:r>
              <a:rPr lang="en-US" sz="1600" dirty="0" smtClean="0">
                <a:latin typeface="Times New Roman" panose="02020603050405020304" pitchFamily="18" charset="0"/>
                <a:ea typeface="Calibri"/>
                <a:cs typeface="Times New Roman" panose="02020603050405020304" pitchFamily="18" charset="0"/>
              </a:rPr>
              <a:t>hazards</a:t>
            </a:r>
          </a:p>
          <a:p>
            <a:pPr marL="0" lvl="1"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D</a:t>
            </a:r>
            <a:r>
              <a:rPr lang="en-US" sz="1600" b="1" dirty="0" smtClean="0">
                <a:latin typeface="Times New Roman" panose="02020603050405020304" pitchFamily="18" charset="0"/>
                <a:ea typeface="Calibri"/>
                <a:cs typeface="Times New Roman" panose="02020603050405020304" pitchFamily="18" charset="0"/>
              </a:rPr>
              <a:t>irective 2004/41/EC of the </a:t>
            </a:r>
            <a:r>
              <a:rPr lang="en-US" sz="1600" b="1" dirty="0">
                <a:latin typeface="Times New Roman" panose="02020603050405020304" pitchFamily="18" charset="0"/>
                <a:ea typeface="Calibri"/>
                <a:cs typeface="Times New Roman" panose="02020603050405020304" pitchFamily="18" charset="0"/>
              </a:rPr>
              <a:t>E</a:t>
            </a:r>
            <a:r>
              <a:rPr lang="en-US" sz="1600" b="1" dirty="0" smtClean="0">
                <a:latin typeface="Times New Roman" panose="02020603050405020304" pitchFamily="18" charset="0"/>
                <a:ea typeface="Calibri"/>
                <a:cs typeface="Times New Roman" panose="02020603050405020304" pitchFamily="18" charset="0"/>
              </a:rPr>
              <a:t>uropean </a:t>
            </a:r>
            <a:r>
              <a:rPr lang="en-US" sz="1600" b="1" dirty="0">
                <a:latin typeface="Times New Roman" panose="02020603050405020304" pitchFamily="18" charset="0"/>
                <a:ea typeface="Calibri"/>
                <a:cs typeface="Times New Roman" panose="02020603050405020304" pitchFamily="18" charset="0"/>
              </a:rPr>
              <a:t>P</a:t>
            </a:r>
            <a:r>
              <a:rPr lang="en-US" sz="1600" b="1" dirty="0" smtClean="0">
                <a:latin typeface="Times New Roman" panose="02020603050405020304" pitchFamily="18" charset="0"/>
                <a:ea typeface="Calibri"/>
                <a:cs typeface="Times New Roman" panose="02020603050405020304" pitchFamily="18" charset="0"/>
              </a:rPr>
              <a:t>arliament and of the Council</a:t>
            </a:r>
          </a:p>
          <a:p>
            <a:pPr marL="0" lvl="1"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“repealing </a:t>
            </a:r>
            <a:r>
              <a:rPr lang="en-US" sz="1600" b="1" dirty="0">
                <a:latin typeface="Times New Roman" panose="02020603050405020304" pitchFamily="18" charset="0"/>
                <a:ea typeface="Calibri"/>
                <a:cs typeface="Times New Roman" panose="02020603050405020304" pitchFamily="18" charset="0"/>
              </a:rPr>
              <a:t>certain Directives concerning food hygiene and </a:t>
            </a:r>
            <a:r>
              <a:rPr lang="en-US" sz="1600" b="1" dirty="0" smtClean="0">
                <a:latin typeface="Times New Roman" panose="02020603050405020304" pitchFamily="18" charset="0"/>
                <a:ea typeface="Calibri"/>
                <a:cs typeface="Times New Roman" panose="02020603050405020304" pitchFamily="18" charset="0"/>
              </a:rPr>
              <a:t>health conditions </a:t>
            </a:r>
            <a:r>
              <a:rPr lang="en-US" sz="1600" b="1" dirty="0">
                <a:latin typeface="Times New Roman" panose="02020603050405020304" pitchFamily="18" charset="0"/>
                <a:ea typeface="Calibri"/>
                <a:cs typeface="Times New Roman" panose="02020603050405020304" pitchFamily="18" charset="0"/>
              </a:rPr>
              <a:t>for the production and placing on the market of </a:t>
            </a:r>
            <a:r>
              <a:rPr lang="en-US" sz="1600" b="1" dirty="0" smtClean="0">
                <a:latin typeface="Times New Roman" panose="02020603050405020304" pitchFamily="18" charset="0"/>
                <a:ea typeface="Calibri"/>
                <a:cs typeface="Times New Roman" panose="02020603050405020304" pitchFamily="18" charset="0"/>
              </a:rPr>
              <a:t>certain products </a:t>
            </a:r>
            <a:r>
              <a:rPr lang="en-US" sz="1600" b="1" dirty="0">
                <a:latin typeface="Times New Roman" panose="02020603050405020304" pitchFamily="18" charset="0"/>
                <a:ea typeface="Calibri"/>
                <a:cs typeface="Times New Roman" panose="02020603050405020304" pitchFamily="18" charset="0"/>
              </a:rPr>
              <a:t>of animal origin intended for human consumption and </a:t>
            </a:r>
            <a:r>
              <a:rPr lang="en-US" sz="1600" b="1" dirty="0" smtClean="0">
                <a:latin typeface="Times New Roman" panose="02020603050405020304" pitchFamily="18" charset="0"/>
                <a:ea typeface="Calibri"/>
                <a:cs typeface="Times New Roman" panose="02020603050405020304" pitchFamily="18" charset="0"/>
              </a:rPr>
              <a:t>amending Council </a:t>
            </a:r>
            <a:r>
              <a:rPr lang="en-US" sz="1600" b="1" dirty="0">
                <a:latin typeface="Times New Roman" panose="02020603050405020304" pitchFamily="18" charset="0"/>
                <a:ea typeface="Calibri"/>
                <a:cs typeface="Times New Roman" panose="02020603050405020304" pitchFamily="18" charset="0"/>
              </a:rPr>
              <a:t>Directives 89/662/EEC and 92/118/EEC </a:t>
            </a:r>
            <a:r>
              <a:rPr lang="en-US" sz="1600" b="1" dirty="0" smtClean="0">
                <a:latin typeface="Times New Roman" panose="02020603050405020304" pitchFamily="18" charset="0"/>
                <a:ea typeface="Calibri"/>
                <a:cs typeface="Times New Roman" panose="02020603050405020304" pitchFamily="18" charset="0"/>
              </a:rPr>
              <a:t>and Council </a:t>
            </a:r>
            <a:r>
              <a:rPr lang="en-US" sz="1600" b="1" dirty="0">
                <a:latin typeface="Times New Roman" panose="02020603050405020304" pitchFamily="18" charset="0"/>
                <a:ea typeface="Calibri"/>
                <a:cs typeface="Times New Roman" panose="02020603050405020304" pitchFamily="18" charset="0"/>
              </a:rPr>
              <a:t>Decision </a:t>
            </a:r>
            <a:r>
              <a:rPr lang="en-US" sz="1600" b="1" dirty="0" smtClean="0">
                <a:latin typeface="Times New Roman" panose="02020603050405020304" pitchFamily="18" charset="0"/>
                <a:ea typeface="Calibri"/>
                <a:cs typeface="Times New Roman" panose="02020603050405020304" pitchFamily="18" charset="0"/>
              </a:rPr>
              <a:t>95/408/EC”</a:t>
            </a:r>
          </a:p>
        </p:txBody>
      </p:sp>
      <p:sp>
        <p:nvSpPr>
          <p:cNvPr id="2" name="Rectangle 1"/>
          <p:cNvSpPr/>
          <p:nvPr/>
        </p:nvSpPr>
        <p:spPr>
          <a:xfrm>
            <a:off x="3419872" y="332656"/>
            <a:ext cx="4464496" cy="830997"/>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854/2004</a:t>
            </a:r>
          </a:p>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Directive 2004/41/EC</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8046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Regulation </a:t>
            </a:r>
            <a:r>
              <a:rPr lang="en-US" sz="1600" b="1" dirty="0">
                <a:latin typeface="Times New Roman" panose="02020603050405020304" pitchFamily="18" charset="0"/>
                <a:ea typeface="Calibri"/>
                <a:cs typeface="Times New Roman" panose="02020603050405020304" pitchFamily="18" charset="0"/>
              </a:rPr>
              <a:t>(EC) No 2073/2005</a:t>
            </a:r>
          </a:p>
          <a:p>
            <a:pPr marL="450850" lvl="0" indent="-268288">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“on microbiological </a:t>
            </a:r>
            <a:r>
              <a:rPr lang="en-US" sz="1600" dirty="0">
                <a:latin typeface="Times New Roman" panose="02020603050405020304" pitchFamily="18" charset="0"/>
                <a:ea typeface="Calibri"/>
                <a:cs typeface="Times New Roman" panose="02020603050405020304" pitchFamily="18" charset="0"/>
              </a:rPr>
              <a:t>criteria for </a:t>
            </a:r>
            <a:r>
              <a:rPr lang="en-US" sz="1600" dirty="0" smtClean="0">
                <a:latin typeface="Times New Roman" panose="02020603050405020304" pitchFamily="18" charset="0"/>
                <a:ea typeface="Calibri"/>
                <a:cs typeface="Times New Roman" panose="02020603050405020304" pitchFamily="18" charset="0"/>
              </a:rPr>
              <a:t>foodstuffs”</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2074/2005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implementing measures for certain products under Regulation (EC) No 853/2004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for the organisation of official controls under </a:t>
            </a:r>
            <a:r>
              <a:rPr lang="en-US" sz="1600" dirty="0" smtClean="0">
                <a:solidFill>
                  <a:prstClr val="black"/>
                </a:solidFill>
                <a:latin typeface="Times New Roman" panose="02020603050405020304" pitchFamily="18" charset="0"/>
                <a:ea typeface="Calibri"/>
                <a:cs typeface="Times New Roman" panose="02020603050405020304" pitchFamily="18" charset="0"/>
              </a:rPr>
              <a:t>Regulations </a:t>
            </a:r>
            <a:r>
              <a:rPr lang="en-US" sz="1600" dirty="0">
                <a:solidFill>
                  <a:prstClr val="black"/>
                </a:solidFill>
                <a:latin typeface="Times New Roman" panose="02020603050405020304" pitchFamily="18" charset="0"/>
                <a:ea typeface="Calibri"/>
                <a:cs typeface="Times New Roman" panose="02020603050405020304" pitchFamily="18" charset="0"/>
              </a:rPr>
              <a:t>(EC) No 854/2004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882/2004, </a:t>
            </a:r>
            <a:r>
              <a:rPr lang="en-US" sz="1600" dirty="0">
                <a:solidFill>
                  <a:prstClr val="black"/>
                </a:solidFill>
                <a:latin typeface="Times New Roman" panose="02020603050405020304" pitchFamily="18" charset="0"/>
                <a:ea typeface="Calibri"/>
                <a:cs typeface="Times New Roman" panose="02020603050405020304" pitchFamily="18" charset="0"/>
              </a:rPr>
              <a:t>derogating from Regulation (EC) No 852/2004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amending Regulations (EC) No 853/2004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854/2004”</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2015/1375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specific rules on official controls for Trichinella in </a:t>
            </a:r>
            <a:r>
              <a:rPr lang="en-US" sz="1600" dirty="0" smtClean="0">
                <a:solidFill>
                  <a:prstClr val="black"/>
                </a:solidFill>
                <a:latin typeface="Times New Roman" panose="02020603050405020304" pitchFamily="18" charset="0"/>
                <a:ea typeface="Calibri"/>
                <a:cs typeface="Times New Roman" panose="02020603050405020304" pitchFamily="18" charset="0"/>
              </a:rPr>
              <a:t>meat”</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Implementing Regulation (EU)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2016/759</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“drawing up lists of third countries, parts of third countries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territories from which Member States are to authorise the introduction into the Union of certain products of animal origin intended for human consumption, laying down certificate requirements, amending Regulation (EC) No </a:t>
            </a:r>
            <a:r>
              <a:rPr lang="en-US" sz="1600" dirty="0" smtClean="0">
                <a:solidFill>
                  <a:prstClr val="black"/>
                </a:solidFill>
                <a:latin typeface="Times New Roman" panose="02020603050405020304" pitchFamily="18" charset="0"/>
                <a:ea typeface="Calibri"/>
                <a:cs typeface="Times New Roman" panose="02020603050405020304" pitchFamily="18" charset="0"/>
              </a:rPr>
              <a:t>	2074/2005 &amp; </a:t>
            </a:r>
            <a:r>
              <a:rPr lang="en-US" sz="1600" dirty="0">
                <a:solidFill>
                  <a:prstClr val="black"/>
                </a:solidFill>
                <a:latin typeface="Times New Roman" panose="02020603050405020304" pitchFamily="18" charset="0"/>
                <a:ea typeface="Calibri"/>
                <a:cs typeface="Times New Roman" panose="02020603050405020304" pitchFamily="18" charset="0"/>
              </a:rPr>
              <a:t>repealing Decision 2003/812/EC”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endParaRPr lang="en-US" sz="1600" b="1" u="sng"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203848" y="332656"/>
            <a:ext cx="4608512"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Implementing and delegated acts of hygiene 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0380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spcAft>
                <a:spcPts val="1200"/>
              </a:spcAft>
            </a:pPr>
            <a:r>
              <a:rPr lang="en-US" sz="1600" b="1" dirty="0" smtClean="0">
                <a:latin typeface="Times New Roman" panose="02020603050405020304" pitchFamily="18" charset="0"/>
                <a:ea typeface="Calibri"/>
                <a:cs typeface="Times New Roman" panose="02020603050405020304" pitchFamily="18" charset="0"/>
              </a:rPr>
              <a:t>Regulation (EC) No 178/2002 of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European Parliament and </a:t>
            </a:r>
            <a:r>
              <a:rPr lang="en-US" sz="1600" b="1" dirty="0">
                <a:latin typeface="Times New Roman" panose="02020603050405020304" pitchFamily="18" charset="0"/>
                <a:ea typeface="Calibri"/>
                <a:cs typeface="Times New Roman" panose="02020603050405020304" pitchFamily="18" charset="0"/>
              </a:rPr>
              <a:t>o</a:t>
            </a:r>
            <a:r>
              <a:rPr lang="en-US" sz="1600" b="1" dirty="0" smtClean="0">
                <a:latin typeface="Times New Roman" panose="02020603050405020304" pitchFamily="18" charset="0"/>
                <a:ea typeface="Calibri"/>
                <a:cs typeface="Times New Roman" panose="02020603050405020304" pitchFamily="18" charset="0"/>
              </a:rPr>
              <a:t>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Council</a:t>
            </a:r>
            <a:endParaRPr lang="en-US" sz="16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882/2004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spcAft>
                <a:spcPts val="1200"/>
              </a:spcAft>
              <a:buNone/>
            </a:pPr>
            <a:r>
              <a:rPr lang="en-US" sz="1600" dirty="0">
                <a:solidFill>
                  <a:prstClr val="black"/>
                </a:solidFill>
                <a:latin typeface="Times New Roman" panose="02020603050405020304" pitchFamily="18" charset="0"/>
                <a:ea typeface="Calibri"/>
                <a:cs typeface="Times New Roman" panose="02020603050405020304" pitchFamily="18" charset="0"/>
              </a:rPr>
              <a:t>“on official controls performed to ensure the verification of compliance with feed and food law, animal health and animal welfare rules”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Council Directive 2002/99/EC</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the animal health rules governing the production, processing, distribution and introduction of products of animal origin for human consumption”</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131840" y="519063"/>
            <a:ext cx="5040560" cy="461665"/>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rules related to hygiene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5017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Implementing Regulation (EU) No 931/2011</a:t>
            </a:r>
          </a:p>
          <a:p>
            <a:pPr marL="268288" lvl="0" indent="-85725">
              <a:lnSpc>
                <a:spcPct val="115000"/>
              </a:lnSpc>
              <a:spcBef>
                <a:spcPts val="600"/>
              </a:spcBef>
              <a:buNone/>
            </a:pPr>
            <a:r>
              <a:rPr lang="en-US" sz="1600" dirty="0">
                <a:latin typeface="Times New Roman" panose="02020603050405020304" pitchFamily="18" charset="0"/>
                <a:ea typeface="Calibri"/>
                <a:cs typeface="Times New Roman" panose="02020603050405020304" pitchFamily="18" charset="0"/>
              </a:rPr>
              <a:t>“on the traceability requirements set by Regulation (EC) No 178/2002 of the European Parliament and of the Council for food of animal </a:t>
            </a:r>
            <a:r>
              <a:rPr lang="en-US" sz="16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1760/2000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“establishing a system for the identification and registration of bovine animals and regarding the labelling of beef and beef products and repealing Council Regulation (EC) No 820/97”</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1825/2000</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the application of Regulation (EC) No 1760/2000 of the European</a:t>
            </a:r>
          </a:p>
          <a:p>
            <a:pPr marL="268288" lvl="0" indent="0">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Parliament </a:t>
            </a:r>
            <a:r>
              <a:rPr lang="en-US" sz="1600" dirty="0">
                <a:solidFill>
                  <a:prstClr val="black"/>
                </a:solidFill>
                <a:latin typeface="Times New Roman" panose="02020603050405020304" pitchFamily="18" charset="0"/>
                <a:ea typeface="Calibri"/>
                <a:cs typeface="Times New Roman" panose="02020603050405020304" pitchFamily="18" charset="0"/>
              </a:rPr>
              <a:t>and of the Council as regards the labelling of beef and beef products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1337/2013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rules for the application of Regulation (EU) No 1169/2011 of the European Parliament and of the Council as regards the indication of the country of origin or place of provenance for fresh, </a:t>
            </a:r>
            <a:r>
              <a:rPr lang="en-US" sz="1600" dirty="0" smtClean="0">
                <a:solidFill>
                  <a:prstClr val="black"/>
                </a:solidFill>
                <a:latin typeface="Times New Roman" panose="02020603050405020304" pitchFamily="18" charset="0"/>
                <a:ea typeface="Calibri"/>
                <a:cs typeface="Times New Roman" panose="02020603050405020304" pitchFamily="18" charset="0"/>
              </a:rPr>
              <a:t>	chilled </a:t>
            </a:r>
            <a:r>
              <a:rPr lang="en-US" sz="1600" dirty="0">
                <a:solidFill>
                  <a:prstClr val="black"/>
                </a:solidFill>
                <a:latin typeface="Times New Roman" panose="02020603050405020304" pitchFamily="18" charset="0"/>
                <a:ea typeface="Calibri"/>
                <a:cs typeface="Times New Roman" panose="02020603050405020304" pitchFamily="18" charset="0"/>
              </a:rPr>
              <a:t>and frozen meat of swine, sheep, goats and </a:t>
            </a:r>
            <a:r>
              <a:rPr lang="en-US" sz="1600" dirty="0" smtClean="0">
                <a:solidFill>
                  <a:prstClr val="black"/>
                </a:solidFill>
                <a:latin typeface="Times New Roman" panose="02020603050405020304" pitchFamily="18" charset="0"/>
                <a:ea typeface="Calibri"/>
                <a:cs typeface="Times New Roman" panose="02020603050405020304" pitchFamily="18" charset="0"/>
              </a:rPr>
              <a:t>poultry”</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384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48472"/>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20000"/>
              </a:lnSpc>
              <a:spcBef>
                <a:spcPts val="600"/>
              </a:spcBef>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law’: </a:t>
            </a: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laws, regulations and </a:t>
            </a:r>
            <a:r>
              <a:rPr lang="en-US" sz="1800" dirty="0" smtClean="0">
                <a:latin typeface="Times New Roman" panose="02020603050405020304" pitchFamily="18" charset="0"/>
                <a:ea typeface="Calibri"/>
                <a:cs typeface="Times New Roman" panose="02020603050405020304" pitchFamily="18" charset="0"/>
              </a:rPr>
              <a:t>administrative provisions </a:t>
            </a:r>
            <a:r>
              <a:rPr lang="en-US" sz="1800" dirty="0">
                <a:latin typeface="Times New Roman" panose="02020603050405020304" pitchFamily="18" charset="0"/>
                <a:ea typeface="Calibri"/>
                <a:cs typeface="Times New Roman" panose="02020603050405020304" pitchFamily="18" charset="0"/>
              </a:rPr>
              <a:t>governing food in general, and food safety in </a:t>
            </a:r>
            <a:r>
              <a:rPr lang="en-US" sz="1800" dirty="0" smtClean="0">
                <a:latin typeface="Times New Roman" panose="02020603050405020304" pitchFamily="18" charset="0"/>
                <a:ea typeface="Calibri"/>
                <a:cs typeface="Times New Roman" panose="02020603050405020304" pitchFamily="18" charset="0"/>
              </a:rPr>
              <a:t>particular, whether </a:t>
            </a:r>
            <a:r>
              <a:rPr lang="en-US" sz="1800" dirty="0">
                <a:latin typeface="Times New Roman" panose="02020603050405020304" pitchFamily="18" charset="0"/>
                <a:ea typeface="Calibri"/>
                <a:cs typeface="Times New Roman" panose="02020603050405020304" pitchFamily="18" charset="0"/>
              </a:rPr>
              <a:t>at Community or national level; it covers any stage </a:t>
            </a:r>
            <a:r>
              <a:rPr lang="en-US" sz="1800" dirty="0" smtClean="0">
                <a:latin typeface="Times New Roman" panose="02020603050405020304" pitchFamily="18" charset="0"/>
                <a:ea typeface="Calibri"/>
                <a:cs typeface="Times New Roman" panose="02020603050405020304" pitchFamily="18" charset="0"/>
              </a:rPr>
              <a:t>of production , </a:t>
            </a:r>
            <a:r>
              <a:rPr lang="en-US" sz="1800" dirty="0">
                <a:latin typeface="Times New Roman" panose="02020603050405020304" pitchFamily="18" charset="0"/>
                <a:ea typeface="Calibri"/>
                <a:cs typeface="Times New Roman" panose="02020603050405020304" pitchFamily="18" charset="0"/>
              </a:rPr>
              <a:t>processing and distribution of food, and also of </a:t>
            </a:r>
            <a:r>
              <a:rPr lang="en-US" sz="1800" dirty="0" smtClean="0">
                <a:latin typeface="Times New Roman" panose="02020603050405020304" pitchFamily="18" charset="0"/>
                <a:ea typeface="Calibri"/>
                <a:cs typeface="Times New Roman" panose="02020603050405020304" pitchFamily="18" charset="0"/>
              </a:rPr>
              <a:t>feed produced </a:t>
            </a:r>
            <a:r>
              <a:rPr lang="en-US" sz="1800" dirty="0">
                <a:latin typeface="Times New Roman" panose="02020603050405020304" pitchFamily="18" charset="0"/>
                <a:ea typeface="Calibri"/>
                <a:cs typeface="Times New Roman" panose="02020603050405020304" pitchFamily="18" charset="0"/>
              </a:rPr>
              <a:t>for, or fed to, food-producing </a:t>
            </a:r>
            <a:r>
              <a:rPr lang="en-US" sz="1800" dirty="0" smtClean="0">
                <a:latin typeface="Times New Roman" panose="02020603050405020304" pitchFamily="18" charset="0"/>
                <a:ea typeface="Calibri"/>
                <a:cs typeface="Times New Roman" panose="02020603050405020304" pitchFamily="18" charset="0"/>
              </a:rPr>
              <a:t>animals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a:t>
            </a:r>
            <a:r>
              <a:rPr lang="en-US" sz="1800" dirty="0" smtClean="0">
                <a:latin typeface="Times New Roman" panose="02020603050405020304" pitchFamily="18" charset="0"/>
                <a:ea typeface="Calibri"/>
                <a:cs typeface="Times New Roman" panose="02020603050405020304" pitchFamily="18" charset="0"/>
              </a:rPr>
              <a:t>’: any undertaking, whether for profit or not and whether public or private, carrying out any of the activities related </a:t>
            </a:r>
            <a:r>
              <a:rPr lang="en-US" sz="1800" dirty="0">
                <a:latin typeface="Times New Roman" panose="02020603050405020304" pitchFamily="18" charset="0"/>
                <a:ea typeface="Calibri"/>
                <a:cs typeface="Times New Roman" panose="02020603050405020304" pitchFamily="18" charset="0"/>
              </a:rPr>
              <a:t>to any stage of production, processing and distribution of </a:t>
            </a:r>
            <a:r>
              <a:rPr lang="en-US" sz="1800" dirty="0" smtClean="0">
                <a:latin typeface="Times New Roman" panose="02020603050405020304" pitchFamily="18" charset="0"/>
                <a:ea typeface="Calibri"/>
                <a:cs typeface="Times New Roman" panose="02020603050405020304" pitchFamily="18" charset="0"/>
              </a:rPr>
              <a:t>food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 </a:t>
            </a:r>
            <a:r>
              <a:rPr lang="en-US" sz="1800" u="sng" dirty="0">
                <a:latin typeface="Times New Roman" panose="02020603050405020304" pitchFamily="18" charset="0"/>
                <a:ea typeface="Calibri"/>
                <a:cs typeface="Times New Roman" panose="02020603050405020304" pitchFamily="18" charset="0"/>
              </a:rPr>
              <a:t>operator</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natural or legal persons responsible for ensuring that the requirements of food law are met within the food business under their control</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stages of production, processing and </a:t>
            </a:r>
            <a:r>
              <a:rPr lang="en-US" sz="1800" u="sng" dirty="0" smtClean="0">
                <a:latin typeface="Times New Roman" panose="02020603050405020304" pitchFamily="18" charset="0"/>
                <a:ea typeface="Calibri"/>
                <a:cs typeface="Times New Roman" panose="02020603050405020304" pitchFamily="18" charset="0"/>
              </a:rPr>
              <a:t>distribution</a:t>
            </a:r>
            <a:r>
              <a:rPr lang="en-US" sz="1800" dirty="0" smtClean="0">
                <a:latin typeface="Times New Roman" panose="02020603050405020304" pitchFamily="18" charset="0"/>
                <a:ea typeface="Calibri"/>
                <a:cs typeface="Times New Roman" panose="02020603050405020304" pitchFamily="18" charset="0"/>
              </a:rPr>
              <a:t>’: any stage, including </a:t>
            </a:r>
            <a:r>
              <a:rPr lang="en-US" sz="1800" dirty="0">
                <a:latin typeface="Times New Roman" panose="02020603050405020304" pitchFamily="18" charset="0"/>
                <a:ea typeface="Calibri"/>
                <a:cs typeface="Times New Roman" panose="02020603050405020304" pitchFamily="18" charset="0"/>
              </a:rPr>
              <a:t>import, from and including the primary production of </a:t>
            </a:r>
            <a:r>
              <a:rPr lang="en-US" sz="1800" dirty="0" smtClean="0">
                <a:latin typeface="Times New Roman" panose="02020603050405020304" pitchFamily="18" charset="0"/>
                <a:ea typeface="Calibri"/>
                <a:cs typeface="Times New Roman" panose="02020603050405020304" pitchFamily="18" charset="0"/>
              </a:rPr>
              <a:t>a food</a:t>
            </a:r>
            <a:r>
              <a:rPr lang="en-US" sz="1800" dirty="0">
                <a:latin typeface="Times New Roman" panose="02020603050405020304" pitchFamily="18" charset="0"/>
                <a:ea typeface="Calibri"/>
                <a:cs typeface="Times New Roman" panose="02020603050405020304" pitchFamily="18" charset="0"/>
              </a:rPr>
              <a:t>, up to and including its storage, transport, sale or supply to </a:t>
            </a:r>
            <a:r>
              <a:rPr lang="en-US" sz="1800" dirty="0" smtClean="0">
                <a:latin typeface="Times New Roman" panose="02020603050405020304" pitchFamily="18" charset="0"/>
                <a:ea typeface="Calibri"/>
                <a:cs typeface="Times New Roman" panose="02020603050405020304" pitchFamily="18" charset="0"/>
              </a:rPr>
              <a:t>the final </a:t>
            </a:r>
            <a:r>
              <a:rPr lang="en-US" sz="1800" dirty="0">
                <a:latin typeface="Times New Roman" panose="02020603050405020304" pitchFamily="18" charset="0"/>
                <a:ea typeface="Calibri"/>
                <a:cs typeface="Times New Roman" panose="02020603050405020304" pitchFamily="18" charset="0"/>
              </a:rPr>
              <a:t>consumer and, where relevant, the importation, </a:t>
            </a:r>
            <a:r>
              <a:rPr lang="en-US" sz="1800" dirty="0" smtClean="0">
                <a:latin typeface="Times New Roman" panose="02020603050405020304" pitchFamily="18" charset="0"/>
                <a:ea typeface="Calibri"/>
                <a:cs typeface="Times New Roman" panose="02020603050405020304" pitchFamily="18" charset="0"/>
              </a:rPr>
              <a:t>production, manufacture</a:t>
            </a:r>
            <a:r>
              <a:rPr lang="en-US" sz="1800" dirty="0">
                <a:latin typeface="Times New Roman" panose="02020603050405020304" pitchFamily="18" charset="0"/>
                <a:ea typeface="Calibri"/>
                <a:cs typeface="Times New Roman" panose="02020603050405020304" pitchFamily="18" charset="0"/>
              </a:rPr>
              <a:t>, storage, transport, distribution, sale and supply </a:t>
            </a:r>
            <a:r>
              <a:rPr lang="en-US" sz="1800" dirty="0" smtClean="0">
                <a:latin typeface="Times New Roman" panose="02020603050405020304" pitchFamily="18" charset="0"/>
                <a:ea typeface="Calibri"/>
                <a:cs typeface="Times New Roman" panose="02020603050405020304" pitchFamily="18" charset="0"/>
              </a:rPr>
              <a:t>of feed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‘traceability</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ability to trace and follow a food, feed, food-producing animal or substance intended to be, or expected to be incorporated into a food or feed, through all stages of production, processing and distribution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448933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1379/2013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the common organisation of the markets in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aquaculture products, amending Council Regulations (EC) No 1184/2006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(EC) No 1224/2009 and repealing Council Regulation (EC) No 104/2000”</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589/2008</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implementing Council Regulation (EC) No 1234/2007 as regards marketing standards for eggs”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208/2013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traceability requirements for sprouts and seeds intended for the production of sprouts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1830/2003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Council</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“concerning the traceability and labelling of genetically modified organisms and the traceability of</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food and feed products produced from genetically modified organisms and amending Directive</a:t>
            </a:r>
          </a:p>
          <a:p>
            <a:pPr marL="268288" lvl="0" indent="-85725">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		2001/18/EC”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9778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7824" y="404664"/>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187624" y="1484784"/>
            <a:ext cx="6852362" cy="417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478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4544" y="2060848"/>
            <a:ext cx="8964488" cy="1224136"/>
          </a:xfrm>
        </p:spPr>
        <p:txBody>
          <a:bodyPr>
            <a:noAutofit/>
          </a:bodyPr>
          <a:lstStyle/>
          <a:p>
            <a:pPr marL="354013" lvl="0" indent="0" algn="ctr">
              <a:spcBef>
                <a:spcPts val="600"/>
              </a:spcBef>
              <a:spcAft>
                <a:spcPts val="1200"/>
              </a:spcAft>
              <a:buNone/>
            </a:pPr>
            <a:r>
              <a:rPr lang="en-US" sz="4000" b="1" smtClean="0">
                <a:solidFill>
                  <a:prstClr val="black"/>
                </a:solidFill>
                <a:latin typeface="Times New Roman" panose="02020603050405020304" pitchFamily="18" charset="0"/>
                <a:ea typeface="Calibri"/>
                <a:cs typeface="Times New Roman" panose="02020603050405020304" pitchFamily="18" charset="0"/>
              </a:rPr>
              <a:t>Thanks you </a:t>
            </a:r>
            <a:r>
              <a:rPr lang="en-US" sz="4000" b="1" dirty="0" smtClean="0">
                <a:solidFill>
                  <a:prstClr val="black"/>
                </a:solidFill>
                <a:latin typeface="Times New Roman" panose="02020603050405020304" pitchFamily="18" charset="0"/>
                <a:ea typeface="Calibri"/>
                <a:cs typeface="Times New Roman" panose="02020603050405020304" pitchFamily="18" charset="0"/>
              </a:rPr>
              <a:t>for your attention!</a:t>
            </a:r>
            <a:endParaRPr lang="en-US" sz="4000" b="1"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2616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function of the probability of an adverse health effect </a:t>
            </a:r>
            <a:r>
              <a:rPr lang="en-US" sz="1800" dirty="0" smtClean="0">
                <a:latin typeface="Times New Roman" panose="02020603050405020304" pitchFamily="18" charset="0"/>
                <a:ea typeface="Calibri"/>
                <a:cs typeface="Times New Roman" panose="02020603050405020304" pitchFamily="18" charset="0"/>
              </a:rPr>
              <a:t>and </a:t>
            </a:r>
            <a:r>
              <a:rPr lang="en-US" sz="1800" dirty="0">
                <a:latin typeface="Times New Roman" panose="02020603050405020304" pitchFamily="18" charset="0"/>
                <a:ea typeface="Calibri"/>
                <a:cs typeface="Times New Roman" panose="02020603050405020304" pitchFamily="18" charset="0"/>
              </a:rPr>
              <a:t>the severity of that effect, consequential to a </a:t>
            </a:r>
            <a:r>
              <a:rPr lang="en-US" sz="1800" dirty="0" smtClean="0">
                <a:latin typeface="Times New Roman" panose="02020603050405020304" pitchFamily="18" charset="0"/>
                <a:ea typeface="Calibri"/>
                <a:cs typeface="Times New Roman" panose="02020603050405020304" pitchFamily="18" charset="0"/>
              </a:rPr>
              <a:t>hazard</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‘hazard</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biological, chemical or physical agent in, </a:t>
            </a:r>
            <a:r>
              <a:rPr lang="en-US" sz="1800" dirty="0" smtClean="0">
                <a:latin typeface="Times New Roman" panose="02020603050405020304" pitchFamily="18" charset="0"/>
                <a:ea typeface="Calibri"/>
                <a:cs typeface="Times New Roman" panose="02020603050405020304" pitchFamily="18" charset="0"/>
              </a:rPr>
              <a:t>or condition </a:t>
            </a:r>
            <a:r>
              <a:rPr lang="en-US" sz="1800" dirty="0">
                <a:latin typeface="Times New Roman" panose="02020603050405020304" pitchFamily="18" charset="0"/>
                <a:ea typeface="Calibri"/>
                <a:cs typeface="Times New Roman" panose="02020603050405020304" pitchFamily="18" charset="0"/>
              </a:rPr>
              <a:t>of, food or feed with the potential to cause an </a:t>
            </a:r>
            <a:r>
              <a:rPr lang="en-US" sz="1800" dirty="0" smtClean="0">
                <a:latin typeface="Times New Roman" panose="02020603050405020304" pitchFamily="18" charset="0"/>
                <a:ea typeface="Calibri"/>
                <a:cs typeface="Times New Roman" panose="02020603050405020304" pitchFamily="18" charset="0"/>
              </a:rPr>
              <a:t>adverse health </a:t>
            </a:r>
            <a:r>
              <a:rPr lang="en-US" sz="1800" dirty="0">
                <a:latin typeface="Times New Roman" panose="02020603050405020304" pitchFamily="18" charset="0"/>
                <a:ea typeface="Calibri"/>
                <a:cs typeface="Times New Roman" panose="02020603050405020304" pitchFamily="18" charset="0"/>
              </a:rPr>
              <a:t>effect</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 </a:t>
            </a:r>
            <a:r>
              <a:rPr lang="en-US" sz="1800" u="sng" dirty="0">
                <a:latin typeface="Times New Roman" panose="02020603050405020304" pitchFamily="18" charset="0"/>
                <a:ea typeface="Calibri"/>
                <a:cs typeface="Times New Roman" panose="02020603050405020304" pitchFamily="18" charset="0"/>
              </a:rPr>
              <a:t>analysis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process consisting of three interconnected components: risk assessment, risk management and risk </a:t>
            </a:r>
            <a:r>
              <a:rPr lang="en-US" sz="1800" dirty="0" smtClean="0">
                <a:latin typeface="Times New Roman" panose="02020603050405020304" pitchFamily="18" charset="0"/>
                <a:ea typeface="Calibri"/>
                <a:cs typeface="Times New Roman" panose="02020603050405020304" pitchFamily="18" charset="0"/>
              </a:rPr>
              <a:t>communication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assessment</a:t>
            </a:r>
            <a:r>
              <a:rPr lang="en-US" sz="1800" dirty="0" smtClean="0">
                <a:latin typeface="Times New Roman" panose="02020603050405020304" pitchFamily="18" charset="0"/>
                <a:ea typeface="Calibri"/>
                <a:cs typeface="Times New Roman" panose="02020603050405020304" pitchFamily="18" charset="0"/>
              </a:rPr>
              <a:t>’: a </a:t>
            </a:r>
            <a:r>
              <a:rPr lang="en-US" sz="1800" dirty="0">
                <a:latin typeface="Times New Roman" panose="02020603050405020304" pitchFamily="18" charset="0"/>
                <a:ea typeface="Calibri"/>
                <a:cs typeface="Times New Roman" panose="02020603050405020304" pitchFamily="18" charset="0"/>
              </a:rPr>
              <a:t>scientifically based process consisting of four steps: hazard identification, hazard characterisation, exposure assessment and risk </a:t>
            </a:r>
            <a:r>
              <a:rPr lang="en-US" sz="1800" dirty="0" smtClean="0">
                <a:latin typeface="Times New Roman" panose="02020603050405020304" pitchFamily="18" charset="0"/>
                <a:ea typeface="Calibri"/>
                <a:cs typeface="Times New Roman" panose="02020603050405020304" pitchFamily="18" charset="0"/>
              </a:rPr>
              <a:t>characterisation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management</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process, distinct from risk assessment, of weighing policy alternatives in consultation with interested parties, considering risk assessment and other legitimate factors, and, if need be, selecting appropriate prevention and control </a:t>
            </a:r>
            <a:r>
              <a:rPr lang="en-US" sz="1800" dirty="0" smtClean="0">
                <a:latin typeface="Times New Roman" panose="02020603050405020304" pitchFamily="18" charset="0"/>
                <a:ea typeface="Calibri"/>
                <a:cs typeface="Times New Roman" panose="02020603050405020304" pitchFamily="18" charset="0"/>
              </a:rPr>
              <a:t>options</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communication</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interactive exchange of information and opinions throughout the risk analysis process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148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3888432"/>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5</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General objectives</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High level of protection of human life &amp; health and the protection of consumers’ interests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Fair </a:t>
            </a:r>
            <a:r>
              <a:rPr lang="en-US" sz="1800" dirty="0">
                <a:latin typeface="Times New Roman" panose="02020603050405020304" pitchFamily="18" charset="0"/>
                <a:ea typeface="Calibri"/>
                <a:cs typeface="Times New Roman" panose="02020603050405020304" pitchFamily="18" charset="0"/>
              </a:rPr>
              <a:t>practices in food trade, taking into account animal </a:t>
            </a:r>
            <a:r>
              <a:rPr lang="en-US" sz="1800" dirty="0" smtClean="0">
                <a:latin typeface="Times New Roman" panose="02020603050405020304" pitchFamily="18" charset="0"/>
                <a:ea typeface="Calibri"/>
                <a:cs typeface="Times New Roman" panose="02020603050405020304" pitchFamily="18" charset="0"/>
              </a:rPr>
              <a:t>health/welfare</a:t>
            </a:r>
            <a:r>
              <a:rPr lang="en-US" sz="1800" dirty="0">
                <a:latin typeface="Times New Roman" panose="02020603050405020304" pitchFamily="18" charset="0"/>
                <a:ea typeface="Calibri"/>
                <a:cs typeface="Times New Roman" panose="02020603050405020304" pitchFamily="18" charset="0"/>
              </a:rPr>
              <a:t>, plant health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environment</a:t>
            </a:r>
          </a:p>
          <a:p>
            <a:pPr lvl="1">
              <a:lnSpc>
                <a:spcPct val="115000"/>
              </a:lnSpc>
              <a:spcBef>
                <a:spcPts val="600"/>
              </a:spcBef>
              <a:spcAft>
                <a:spcPts val="12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F</a:t>
            </a:r>
            <a:r>
              <a:rPr lang="en-US" sz="1800" dirty="0" smtClean="0">
                <a:latin typeface="Times New Roman" panose="02020603050405020304" pitchFamily="18" charset="0"/>
                <a:ea typeface="Calibri"/>
                <a:cs typeface="Times New Roman" panose="02020603050405020304" pitchFamily="18" charset="0"/>
              </a:rPr>
              <a:t>ree </a:t>
            </a:r>
            <a:r>
              <a:rPr lang="en-US" sz="1800" dirty="0">
                <a:latin typeface="Times New Roman" panose="02020603050405020304" pitchFamily="18" charset="0"/>
                <a:ea typeface="Calibri"/>
                <a:cs typeface="Times New Roman" panose="02020603050405020304" pitchFamily="18" charset="0"/>
              </a:rPr>
              <a:t>movement of food and feed manufactured and marketed in the </a:t>
            </a:r>
            <a:r>
              <a:rPr lang="en-US" sz="1800" dirty="0" smtClean="0">
                <a:latin typeface="Times New Roman" panose="02020603050405020304" pitchFamily="18" charset="0"/>
                <a:ea typeface="Calibri"/>
                <a:cs typeface="Times New Roman" panose="02020603050405020304" pitchFamily="18" charset="0"/>
              </a:rPr>
              <a:t>EU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Facilitate </a:t>
            </a:r>
            <a:r>
              <a:rPr lang="en-US" sz="1800" dirty="0">
                <a:latin typeface="Times New Roman" panose="02020603050405020304" pitchFamily="18" charset="0"/>
                <a:ea typeface="Calibri"/>
                <a:cs typeface="Times New Roman" panose="02020603050405020304" pitchFamily="18" charset="0"/>
              </a:rPr>
              <a:t>global trade of safe feed </a:t>
            </a:r>
            <a:r>
              <a:rPr lang="en-US" sz="1800" dirty="0">
                <a:latin typeface="Times New Roman" panose="02020603050405020304" pitchFamily="18" charset="0"/>
                <a:ea typeface="Calibri"/>
                <a:cs typeface="Times New Roman" panose="02020603050405020304" pitchFamily="18" charset="0"/>
              </a:rPr>
              <a:t>&amp;</a:t>
            </a:r>
            <a:r>
              <a:rPr lang="en-US" sz="18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safe </a:t>
            </a:r>
            <a:r>
              <a:rPr lang="en-US" sz="1800" dirty="0" smtClean="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wholesome </a:t>
            </a:r>
            <a:r>
              <a:rPr lang="en-US" sz="1800" dirty="0">
                <a:latin typeface="Times New Roman" panose="02020603050405020304" pitchFamily="18" charset="0"/>
                <a:ea typeface="Calibri"/>
                <a:cs typeface="Times New Roman" panose="02020603050405020304" pitchFamily="18" charset="0"/>
              </a:rPr>
              <a:t>food by taking into account international standards </a:t>
            </a:r>
            <a:r>
              <a:rPr lang="en-US" sz="1800" dirty="0" smtClean="0">
                <a:latin typeface="Times New Roman" panose="02020603050405020304" pitchFamily="18" charset="0"/>
                <a:ea typeface="Calibri"/>
                <a:cs typeface="Times New Roman" panose="02020603050405020304" pitchFamily="18" charset="0"/>
              </a:rPr>
              <a:t>&amp; agreements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07784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3888432"/>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6</a:t>
            </a:r>
            <a:endParaRPr lang="en-US" sz="2000"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Risk analysis principle</a:t>
            </a:r>
          </a:p>
          <a:p>
            <a:pPr marL="987425" lvl="2" indent="-268288">
              <a:lnSpc>
                <a:spcPct val="115000"/>
              </a:lnSpc>
              <a:spcBef>
                <a:spcPts val="600"/>
              </a:spcBef>
              <a:spcAft>
                <a:spcPts val="1800"/>
              </a:spcAft>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Risk </a:t>
            </a:r>
            <a:r>
              <a:rPr lang="en-US" sz="1800" dirty="0">
                <a:latin typeface="Times New Roman" panose="02020603050405020304" pitchFamily="18" charset="0"/>
                <a:ea typeface="Calibri"/>
                <a:cs typeface="Times New Roman" panose="02020603050405020304" pitchFamily="18" charset="0"/>
              </a:rPr>
              <a:t>assessment  </a:t>
            </a:r>
            <a:r>
              <a:rPr lang="en-US" sz="1800" dirty="0" smtClean="0">
                <a:latin typeface="Times New Roman" panose="02020603050405020304" pitchFamily="18" charset="0"/>
                <a:ea typeface="Calibri"/>
                <a:cs typeface="Times New Roman" panose="02020603050405020304" pitchFamily="18" charset="0"/>
              </a:rPr>
              <a:t>      →  </a:t>
            </a:r>
            <a:r>
              <a:rPr lang="en-US" sz="1800" dirty="0">
                <a:latin typeface="Times New Roman" panose="02020603050405020304" pitchFamily="18" charset="0"/>
                <a:ea typeface="Calibri"/>
                <a:cs typeface="Times New Roman" panose="02020603050405020304" pitchFamily="18" charset="0"/>
              </a:rPr>
              <a:t>independent, objective &amp;</a:t>
            </a:r>
            <a:r>
              <a:rPr lang="en-US" sz="1800" dirty="0" smtClean="0">
                <a:latin typeface="Times New Roman" panose="02020603050405020304" pitchFamily="18" charset="0"/>
                <a:ea typeface="Calibri"/>
                <a:cs typeface="Times New Roman" panose="02020603050405020304" pitchFamily="18" charset="0"/>
              </a:rPr>
              <a:t> transparent, </a:t>
            </a:r>
            <a:r>
              <a:rPr lang="en-US" sz="1800" dirty="0">
                <a:latin typeface="Times New Roman" panose="02020603050405020304" pitchFamily="18" charset="0"/>
                <a:ea typeface="Calibri"/>
                <a:cs typeface="Times New Roman" panose="02020603050405020304" pitchFamily="18" charset="0"/>
              </a:rPr>
              <a:t>based on the best </a:t>
            </a:r>
            <a:r>
              <a:rPr lang="en-US" sz="1800" dirty="0" smtClean="0">
                <a:latin typeface="Times New Roman" panose="02020603050405020304" pitchFamily="18" charset="0"/>
                <a:ea typeface="Calibri"/>
                <a:cs typeface="Times New Roman" panose="02020603050405020304" pitchFamily="18" charset="0"/>
              </a:rPr>
              <a:t>		         available science</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management  </a:t>
            </a:r>
            <a:r>
              <a:rPr lang="en-US" sz="1800" dirty="0" smtClean="0">
                <a:latin typeface="Times New Roman" panose="02020603050405020304" pitchFamily="18" charset="0"/>
                <a:ea typeface="Calibri"/>
                <a:cs typeface="Times New Roman" panose="02020603050405020304" pitchFamily="18" charset="0"/>
              </a:rPr>
              <a:t>    →  select </a:t>
            </a:r>
            <a:r>
              <a:rPr lang="en-US" sz="1800" dirty="0">
                <a:latin typeface="Times New Roman" panose="02020603050405020304" pitchFamily="18" charset="0"/>
                <a:ea typeface="Calibri"/>
                <a:cs typeface="Times New Roman" panose="02020603050405020304" pitchFamily="18" charset="0"/>
              </a:rPr>
              <a:t>the appropriate actions necessary to prevent, </a:t>
            </a:r>
            <a:r>
              <a:rPr lang="en-US" sz="1800" dirty="0" smtClean="0">
                <a:latin typeface="Times New Roman" panose="02020603050405020304" pitchFamily="18" charset="0"/>
                <a:ea typeface="Calibri"/>
                <a:cs typeface="Times New Roman" panose="02020603050405020304" pitchFamily="18" charset="0"/>
              </a:rPr>
              <a:t>			          reduce or eliminate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risk</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communication  →  the interactive exchange of information and opinion </a:t>
            </a:r>
            <a:r>
              <a:rPr lang="en-US" sz="1800" dirty="0" smtClean="0">
                <a:latin typeface="Times New Roman" panose="02020603050405020304" pitchFamily="18" charset="0"/>
                <a:ea typeface="Calibri"/>
                <a:cs typeface="Times New Roman" panose="02020603050405020304" pitchFamily="18" charset="0"/>
              </a:rPr>
              <a:t>			          throughout risk analysis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23481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r>
              <a:rPr lang="en-US" sz="1800" dirty="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  </a:t>
            </a:r>
            <a:r>
              <a:rPr lang="en-US" sz="1600" dirty="0" smtClean="0">
                <a:latin typeface="Times New Roman" panose="02020603050405020304" pitchFamily="18" charset="0"/>
                <a:ea typeface="Calibri"/>
                <a:cs typeface="Times New Roman" panose="02020603050405020304" pitchFamily="18" charset="0"/>
              </a:rPr>
              <a:t>reasonable </a:t>
            </a:r>
            <a:r>
              <a:rPr lang="en-US" sz="1600" dirty="0">
                <a:latin typeface="Times New Roman" panose="02020603050405020304" pitchFamily="18" charset="0"/>
                <a:ea typeface="Calibri"/>
                <a:cs typeface="Times New Roman" panose="02020603050405020304" pitchFamily="18" charset="0"/>
              </a:rPr>
              <a:t>grounds for concern that an unacceptable </a:t>
            </a:r>
            <a:r>
              <a:rPr lang="en-US" sz="1600" dirty="0" smtClean="0">
                <a:latin typeface="Times New Roman" panose="02020603050405020304" pitchFamily="18" charset="0"/>
                <a:ea typeface="Calibri"/>
                <a:cs typeface="Times New Roman" panose="02020603050405020304" pitchFamily="18" charset="0"/>
              </a:rPr>
              <a:t>			           	                 level </a:t>
            </a:r>
            <a:r>
              <a:rPr lang="en-US" sz="1600" dirty="0">
                <a:latin typeface="Times New Roman" panose="02020603050405020304" pitchFamily="18" charset="0"/>
                <a:ea typeface="Calibri"/>
                <a:cs typeface="Times New Roman" panose="02020603050405020304" pitchFamily="18" charset="0"/>
              </a:rPr>
              <a:t>of risk to health </a:t>
            </a:r>
            <a:r>
              <a:rPr lang="en-US" sz="1600" dirty="0" smtClean="0">
                <a:latin typeface="Times New Roman" panose="02020603050405020304" pitchFamily="18" charset="0"/>
                <a:ea typeface="Calibri"/>
                <a:cs typeface="Times New Roman" panose="02020603050405020304" pitchFamily="18" charset="0"/>
              </a:rPr>
              <a:t>exists						             </a:t>
            </a:r>
            <a:r>
              <a:rPr lang="en-US" sz="1800" dirty="0" smtClean="0">
                <a:latin typeface="Times New Roman" panose="02020603050405020304" pitchFamily="18" charset="0"/>
                <a:ea typeface="Calibri"/>
                <a:cs typeface="Times New Roman" panose="02020603050405020304" pitchFamily="18" charset="0"/>
              </a:rPr>
              <a:t>-</a:t>
            </a:r>
            <a:r>
              <a:rPr lang="en-US" sz="1600" dirty="0" smtClean="0">
                <a:latin typeface="Times New Roman" panose="02020603050405020304" pitchFamily="18" charset="0"/>
                <a:ea typeface="Calibri"/>
                <a:cs typeface="Times New Roman" panose="02020603050405020304" pitchFamily="18" charset="0"/>
              </a:rPr>
              <a:t>  available </a:t>
            </a:r>
            <a:r>
              <a:rPr lang="en-US" sz="1600" dirty="0">
                <a:latin typeface="Times New Roman" panose="02020603050405020304" pitchFamily="18" charset="0"/>
                <a:ea typeface="Calibri"/>
                <a:cs typeface="Times New Roman" panose="02020603050405020304" pitchFamily="18" charset="0"/>
              </a:rPr>
              <a:t>supporting information &amp;</a:t>
            </a:r>
            <a:r>
              <a:rPr lang="en-US" sz="1600" dirty="0" smtClean="0">
                <a:latin typeface="Times New Roman" panose="02020603050405020304" pitchFamily="18" charset="0"/>
                <a:ea typeface="Calibri"/>
                <a:cs typeface="Times New Roman" panose="02020603050405020304" pitchFamily="18" charset="0"/>
              </a:rPr>
              <a:t> data </a:t>
            </a:r>
            <a:r>
              <a:rPr lang="en-US" sz="1600" dirty="0">
                <a:latin typeface="Times New Roman" panose="02020603050405020304" pitchFamily="18" charset="0"/>
                <a:ea typeface="Calibri"/>
                <a:cs typeface="Times New Roman" panose="02020603050405020304" pitchFamily="18" charset="0"/>
              </a:rPr>
              <a:t>not sufficiently </a:t>
            </a:r>
            <a:r>
              <a:rPr lang="en-US" sz="1600" dirty="0" smtClean="0">
                <a:latin typeface="Times New Roman" panose="02020603050405020304" pitchFamily="18" charset="0"/>
                <a:ea typeface="Calibri"/>
                <a:cs typeface="Times New Roman" panose="02020603050405020304" pitchFamily="18" charset="0"/>
              </a:rPr>
              <a:t>			           	                 complete </a:t>
            </a:r>
            <a:r>
              <a:rPr lang="en-US" sz="1600" dirty="0">
                <a:latin typeface="Times New Roman" panose="02020603050405020304" pitchFamily="18" charset="0"/>
                <a:ea typeface="Calibri"/>
                <a:cs typeface="Times New Roman" panose="02020603050405020304" pitchFamily="18" charset="0"/>
              </a:rPr>
              <a:t>to enable a comprehensive risk </a:t>
            </a:r>
            <a:r>
              <a:rPr lang="en-US" sz="1600" dirty="0" smtClean="0">
                <a:latin typeface="Times New Roman" panose="02020603050405020304" pitchFamily="18" charset="0"/>
                <a:ea typeface="Calibri"/>
                <a:cs typeface="Times New Roman" panose="02020603050405020304" pitchFamily="18" charset="0"/>
              </a:rPr>
              <a:t>assessment</a:t>
            </a:r>
            <a:endParaRPr lang="en-US" sz="1600" dirty="0">
              <a:latin typeface="Times New Roman" panose="02020603050405020304" pitchFamily="18" charset="0"/>
              <a:ea typeface="Calibri"/>
              <a:cs typeface="Times New Roman" panose="02020603050405020304" pitchFamily="18" charset="0"/>
            </a:endParaRPr>
          </a:p>
          <a:p>
            <a:pPr marL="457200" lvl="1" indent="0">
              <a:lnSpc>
                <a:spcPct val="115000"/>
              </a:lnSpc>
              <a:spcBef>
                <a:spcPts val="600"/>
              </a:spcBef>
              <a:buNone/>
            </a:pPr>
            <a:r>
              <a:rPr lang="en-US" sz="1800" dirty="0" smtClean="0">
                <a:latin typeface="Times New Roman" panose="02020603050405020304" pitchFamily="18" charset="0"/>
                <a:ea typeface="Calibri"/>
                <a:cs typeface="Times New Roman" panose="02020603050405020304" pitchFamily="18" charset="0"/>
              </a:rPr>
              <a:t>	→  Decision makers or risk managers may take measures: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Proportional</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Non-discriminatory</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Consistent</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Based on the examination of the potential benefits and costs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Subject to review</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Capable </a:t>
            </a:r>
            <a:r>
              <a:rPr lang="en-US" sz="1400" dirty="0">
                <a:latin typeface="Times New Roman" panose="02020603050405020304" pitchFamily="18" charset="0"/>
                <a:ea typeface="Calibri"/>
                <a:cs typeface="Times New Roman" panose="02020603050405020304" pitchFamily="18" charset="0"/>
              </a:rPr>
              <a:t>of assigning responsibility for producing the scientific evidence</a:t>
            </a:r>
            <a:endParaRPr lang="en-US" sz="1400" dirty="0" smtClean="0">
              <a:latin typeface="Times New Roman" panose="02020603050405020304" pitchFamily="18" charset="0"/>
              <a:ea typeface="Calibri"/>
              <a:cs typeface="Times New Roman" panose="02020603050405020304" pitchFamily="18" charset="0"/>
            </a:endParaRPr>
          </a:p>
          <a:p>
            <a:pPr marL="1706563" lvl="2" indent="-268288">
              <a:lnSpc>
                <a:spcPct val="115000"/>
              </a:lnSpc>
              <a:spcBef>
                <a:spcPts val="600"/>
              </a:spcBef>
              <a:buFont typeface="Wingdings" panose="05000000000000000000" pitchFamily="2" charset="2"/>
              <a:buChar char="ü"/>
            </a:pPr>
            <a:endParaRPr lang="en-US" sz="14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77915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Proportionality →  tailoring </a:t>
            </a:r>
            <a:r>
              <a:rPr lang="en-US" sz="1600" dirty="0">
                <a:latin typeface="Times New Roman" panose="02020603050405020304" pitchFamily="18" charset="0"/>
                <a:ea typeface="Calibri"/>
                <a:cs typeface="Times New Roman" panose="02020603050405020304" pitchFamily="18" charset="0"/>
              </a:rPr>
              <a:t>measures to the chosen level of </a:t>
            </a:r>
            <a:r>
              <a:rPr lang="en-US" sz="1600" dirty="0" smtClean="0">
                <a:latin typeface="Times New Roman" panose="02020603050405020304" pitchFamily="18" charset="0"/>
                <a:ea typeface="Calibri"/>
                <a:cs typeface="Times New Roman" panose="02020603050405020304" pitchFamily="18" charset="0"/>
              </a:rPr>
              <a:t>protection</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a </a:t>
            </a:r>
            <a:r>
              <a:rPr lang="en-US" sz="1600" dirty="0">
                <a:latin typeface="Times New Roman" panose="02020603050405020304" pitchFamily="18" charset="0"/>
                <a:ea typeface="Calibri"/>
                <a:cs typeface="Times New Roman" panose="02020603050405020304" pitchFamily="18" charset="0"/>
              </a:rPr>
              <a:t>total ban may not be a </a:t>
            </a:r>
            <a:r>
              <a:rPr lang="en-US" sz="1600" dirty="0" smtClean="0">
                <a:latin typeface="Times New Roman" panose="02020603050405020304" pitchFamily="18" charset="0"/>
                <a:ea typeface="Calibri"/>
                <a:cs typeface="Times New Roman" panose="02020603050405020304" pitchFamily="18" charset="0"/>
              </a:rPr>
              <a:t>proportional response </a:t>
            </a:r>
            <a:r>
              <a:rPr lang="en-US" sz="1600" dirty="0">
                <a:latin typeface="Times New Roman" panose="02020603050405020304" pitchFamily="18" charset="0"/>
                <a:ea typeface="Calibri"/>
                <a:cs typeface="Times New Roman" panose="02020603050405020304" pitchFamily="18" charset="0"/>
              </a:rPr>
              <a:t>to a potential risk in all </a:t>
            </a:r>
            <a:r>
              <a:rPr lang="en-US" sz="1600" dirty="0" smtClean="0">
                <a:latin typeface="Times New Roman" panose="02020603050405020304" pitchFamily="18" charset="0"/>
                <a:ea typeface="Calibri"/>
                <a:cs typeface="Times New Roman" panose="02020603050405020304" pitchFamily="18" charset="0"/>
              </a:rPr>
              <a:t>cases, but it is 	              the only possible response  </a:t>
            </a:r>
            <a:r>
              <a:rPr lang="en-US" sz="1600" dirty="0">
                <a:latin typeface="Times New Roman" panose="02020603050405020304" pitchFamily="18" charset="0"/>
                <a:ea typeface="Calibri"/>
                <a:cs typeface="Times New Roman" panose="02020603050405020304" pitchFamily="18" charset="0"/>
              </a:rPr>
              <a:t>in certain </a:t>
            </a:r>
            <a:r>
              <a:rPr lang="en-US" sz="1600" dirty="0" smtClean="0">
                <a:latin typeface="Times New Roman" panose="02020603050405020304" pitchFamily="18" charset="0"/>
                <a:ea typeface="Calibri"/>
                <a:cs typeface="Times New Roman" panose="02020603050405020304" pitchFamily="18" charset="0"/>
              </a:rPr>
              <a:t>cases</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Non-discrimination →  comparable </a:t>
            </a:r>
            <a:r>
              <a:rPr lang="en-US" sz="1600" dirty="0">
                <a:latin typeface="Times New Roman" panose="02020603050405020304" pitchFamily="18" charset="0"/>
                <a:ea typeface="Calibri"/>
                <a:cs typeface="Times New Roman" panose="02020603050405020304" pitchFamily="18" charset="0"/>
              </a:rPr>
              <a:t>situations should not be </a:t>
            </a:r>
            <a:r>
              <a:rPr lang="en-US" sz="1600" dirty="0" smtClean="0">
                <a:latin typeface="Times New Roman" panose="02020603050405020304" pitchFamily="18" charset="0"/>
                <a:ea typeface="Calibri"/>
                <a:cs typeface="Times New Roman" panose="02020603050405020304" pitchFamily="18" charset="0"/>
              </a:rPr>
              <a:t>treated differently</a:t>
            </a:r>
          </a:p>
          <a:p>
            <a:pPr marL="0" lvl="0" indent="0">
              <a:lnSpc>
                <a:spcPct val="115000"/>
              </a:lnSpc>
              <a:spcBef>
                <a:spcPts val="600"/>
              </a:spcBef>
              <a:spcAft>
                <a:spcPts val="1200"/>
              </a:spcAft>
              <a:buNone/>
            </a:pP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  different </a:t>
            </a:r>
            <a:r>
              <a:rPr lang="en-US" sz="1600" dirty="0">
                <a:latin typeface="Times New Roman" panose="02020603050405020304" pitchFamily="18" charset="0"/>
                <a:ea typeface="Calibri"/>
                <a:cs typeface="Times New Roman" panose="02020603050405020304" pitchFamily="18" charset="0"/>
              </a:rPr>
              <a:t>situations should not be treated in the same </a:t>
            </a:r>
            <a:r>
              <a:rPr lang="en-US" sz="1600" dirty="0" smtClean="0">
                <a:latin typeface="Times New Roman" panose="02020603050405020304" pitchFamily="18" charset="0"/>
                <a:ea typeface="Calibri"/>
                <a:cs typeface="Times New Roman" panose="02020603050405020304" pitchFamily="18" charset="0"/>
              </a:rPr>
              <a:t>way</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Consistency →  measures </a:t>
            </a:r>
            <a:r>
              <a:rPr lang="en-US" sz="1600" dirty="0">
                <a:latin typeface="Times New Roman" panose="02020603050405020304" pitchFamily="18" charset="0"/>
                <a:ea typeface="Calibri"/>
                <a:cs typeface="Times New Roman" panose="02020603050405020304" pitchFamily="18" charset="0"/>
              </a:rPr>
              <a:t>should be of comparable scope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nature </a:t>
            </a:r>
            <a:r>
              <a:rPr lang="en-US" sz="1600" dirty="0" smtClean="0">
                <a:latin typeface="Times New Roman" panose="02020603050405020304" pitchFamily="18" charset="0"/>
                <a:ea typeface="Calibri"/>
                <a:cs typeface="Times New Roman" panose="02020603050405020304" pitchFamily="18" charset="0"/>
              </a:rPr>
              <a:t>to those </a:t>
            </a:r>
            <a:r>
              <a:rPr lang="en-US" sz="1600" dirty="0">
                <a:latin typeface="Times New Roman" panose="02020603050405020304" pitchFamily="18" charset="0"/>
                <a:ea typeface="Calibri"/>
                <a:cs typeface="Times New Roman" panose="02020603050405020304" pitchFamily="18" charset="0"/>
              </a:rPr>
              <a:t>already taken </a:t>
            </a: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all </a:t>
            </a:r>
            <a:r>
              <a:rPr lang="en-US" sz="1600" dirty="0" smtClean="0">
                <a:latin typeface="Times New Roman" panose="02020603050405020304" pitchFamily="18" charset="0"/>
                <a:ea typeface="Calibri"/>
                <a:cs typeface="Times New Roman" panose="02020603050405020304" pitchFamily="18" charset="0"/>
              </a:rPr>
              <a:t>	  	         scientific </a:t>
            </a:r>
            <a:r>
              <a:rPr lang="en-US" sz="1600" dirty="0">
                <a:latin typeface="Times New Roman" panose="02020603050405020304" pitchFamily="18" charset="0"/>
                <a:ea typeface="Calibri"/>
                <a:cs typeface="Times New Roman" panose="02020603050405020304" pitchFamily="18" charset="0"/>
              </a:rPr>
              <a:t>data are available</a:t>
            </a:r>
          </a:p>
          <a:p>
            <a:pPr marL="0" lvl="0" indent="0">
              <a:lnSpc>
                <a:spcPct val="115000"/>
              </a:lnSpc>
              <a:spcBef>
                <a:spcPts val="600"/>
              </a:spcBef>
              <a:spcAft>
                <a:spcPts val="1200"/>
              </a:spcAft>
              <a:buNone/>
            </a:pP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634244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Examining costs &amp; benefits </a:t>
            </a:r>
            <a:r>
              <a:rPr lang="en-US" sz="1600" dirty="0">
                <a:latin typeface="Times New Roman" panose="02020603050405020304" pitchFamily="18" charset="0"/>
                <a:ea typeface="Calibri"/>
                <a:cs typeface="Times New Roman" panose="02020603050405020304" pitchFamily="18" charset="0"/>
              </a:rPr>
              <a:t>→  comparing the overall cost to the Community of action and lack of </a:t>
            </a:r>
            <a:r>
              <a:rPr lang="en-US" sz="1600" dirty="0" smtClean="0">
                <a:latin typeface="Times New Roman" panose="02020603050405020304" pitchFamily="18" charset="0"/>
                <a:ea typeface="Calibri"/>
                <a:cs typeface="Times New Roman" panose="02020603050405020304" pitchFamily="18" charset="0"/>
              </a:rPr>
              <a:t>			                action</a:t>
            </a:r>
            <a:r>
              <a:rPr lang="en-US" sz="1600" dirty="0">
                <a:latin typeface="Times New Roman" panose="02020603050405020304" pitchFamily="18" charset="0"/>
                <a:ea typeface="Calibri"/>
                <a:cs typeface="Times New Roman" panose="02020603050405020304" pitchFamily="18" charset="0"/>
              </a:rPr>
              <a:t>, in </a:t>
            </a:r>
            <a:r>
              <a:rPr lang="en-US" sz="1600" dirty="0" smtClean="0">
                <a:latin typeface="Times New Roman" panose="02020603050405020304" pitchFamily="18" charset="0"/>
                <a:ea typeface="Calibri"/>
                <a:cs typeface="Times New Roman" panose="02020603050405020304" pitchFamily="18" charset="0"/>
              </a:rPr>
              <a:t>both </a:t>
            </a:r>
            <a:r>
              <a:rPr lang="en-US" sz="1600" dirty="0">
                <a:latin typeface="Times New Roman" panose="02020603050405020304" pitchFamily="18" charset="0"/>
                <a:ea typeface="Calibri"/>
                <a:cs typeface="Times New Roman" panose="02020603050405020304" pitchFamily="18" charset="0"/>
              </a:rPr>
              <a:t>the short and long </a:t>
            </a:r>
            <a:r>
              <a:rPr lang="en-US" sz="1600" dirty="0" smtClean="0">
                <a:latin typeface="Times New Roman" panose="02020603050405020304" pitchFamily="18" charset="0"/>
                <a:ea typeface="Calibri"/>
                <a:cs typeface="Times New Roman" panose="02020603050405020304" pitchFamily="18" charset="0"/>
              </a:rPr>
              <a:t>term</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much broader scope than an </a:t>
            </a:r>
            <a:r>
              <a:rPr lang="en-US" sz="1600" dirty="0">
                <a:latin typeface="Times New Roman" panose="02020603050405020304" pitchFamily="18" charset="0"/>
                <a:ea typeface="Calibri"/>
                <a:cs typeface="Times New Roman" panose="02020603050405020304" pitchFamily="18" charset="0"/>
              </a:rPr>
              <a:t>economic cost-benefit </a:t>
            </a:r>
            <a:r>
              <a:rPr lang="en-US" sz="1600" dirty="0" smtClean="0">
                <a:latin typeface="Times New Roman" panose="02020603050405020304" pitchFamily="18" charset="0"/>
                <a:ea typeface="Calibri"/>
                <a:cs typeface="Times New Roman" panose="02020603050405020304" pitchFamily="18" charset="0"/>
              </a:rPr>
              <a:t>analysis, considering 		                the </a:t>
            </a:r>
            <a:r>
              <a:rPr lang="en-US" sz="1600" dirty="0">
                <a:latin typeface="Times New Roman" panose="02020603050405020304" pitchFamily="18" charset="0"/>
                <a:ea typeface="Calibri"/>
                <a:cs typeface="Times New Roman" panose="02020603050405020304" pitchFamily="18" charset="0"/>
              </a:rPr>
              <a:t>efficacy of possible options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their acceptability </a:t>
            </a:r>
            <a:r>
              <a:rPr lang="en-US" sz="1600" dirty="0" smtClean="0">
                <a:latin typeface="Times New Roman" panose="02020603050405020304" pitchFamily="18" charset="0"/>
                <a:ea typeface="Calibri"/>
                <a:cs typeface="Times New Roman" panose="02020603050405020304" pitchFamily="18" charset="0"/>
              </a:rPr>
              <a:t>(the protection </a:t>
            </a:r>
            <a:r>
              <a:rPr lang="en-US" sz="1600" dirty="0">
                <a:latin typeface="Times New Roman" panose="02020603050405020304" pitchFamily="18" charset="0"/>
                <a:ea typeface="Calibri"/>
                <a:cs typeface="Times New Roman" panose="02020603050405020304" pitchFamily="18" charset="0"/>
              </a:rPr>
              <a:t>of </a:t>
            </a:r>
            <a:r>
              <a:rPr lang="en-US" sz="1600" dirty="0" smtClean="0">
                <a:latin typeface="Times New Roman" panose="02020603050405020304" pitchFamily="18" charset="0"/>
                <a:ea typeface="Calibri"/>
                <a:cs typeface="Times New Roman" panose="02020603050405020304" pitchFamily="18" charset="0"/>
              </a:rPr>
              <a:t>		                health </a:t>
            </a:r>
            <a:r>
              <a:rPr lang="en-US" sz="1600" dirty="0">
                <a:latin typeface="Times New Roman" panose="02020603050405020304" pitchFamily="18" charset="0"/>
                <a:ea typeface="Calibri"/>
                <a:cs typeface="Times New Roman" panose="02020603050405020304" pitchFamily="18" charset="0"/>
              </a:rPr>
              <a:t>takes precedence over economic </a:t>
            </a:r>
            <a:r>
              <a:rPr lang="en-US" sz="1600" dirty="0" smtClean="0">
                <a:latin typeface="Times New Roman" panose="02020603050405020304" pitchFamily="18" charset="0"/>
                <a:ea typeface="Calibri"/>
                <a:cs typeface="Times New Roman" panose="02020603050405020304" pitchFamily="18" charset="0"/>
              </a:rPr>
              <a:t>considerations)</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Subject </a:t>
            </a:r>
            <a:r>
              <a:rPr lang="en-US" sz="1600" dirty="0">
                <a:latin typeface="Times New Roman" panose="02020603050405020304" pitchFamily="18" charset="0"/>
                <a:ea typeface="Calibri"/>
                <a:cs typeface="Times New Roman" panose="02020603050405020304" pitchFamily="18" charset="0"/>
              </a:rPr>
              <a:t>to review in the light of new scientific </a:t>
            </a:r>
            <a:r>
              <a:rPr lang="en-US" sz="1600" dirty="0" smtClean="0">
                <a:latin typeface="Times New Roman" panose="02020603050405020304" pitchFamily="18" charset="0"/>
                <a:ea typeface="Calibri"/>
                <a:cs typeface="Times New Roman" panose="02020603050405020304" pitchFamily="18" charset="0"/>
              </a:rPr>
              <a:t>data →  measures maintained </a:t>
            </a:r>
            <a:r>
              <a:rPr lang="en-US" sz="1600" dirty="0">
                <a:latin typeface="Times New Roman" panose="02020603050405020304" pitchFamily="18" charset="0"/>
                <a:ea typeface="Calibri"/>
                <a:cs typeface="Times New Roman" panose="02020603050405020304" pitchFamily="18" charset="0"/>
              </a:rPr>
              <a:t>so long as </a:t>
            </a:r>
            <a:r>
              <a:rPr lang="en-US" sz="1600" dirty="0" smtClean="0">
                <a:latin typeface="Times New Roman" panose="02020603050405020304" pitchFamily="18" charset="0"/>
                <a:ea typeface="Calibri"/>
                <a:cs typeface="Times New Roman" panose="02020603050405020304" pitchFamily="18" charset="0"/>
              </a:rPr>
              <a:t>scientific 				information </a:t>
            </a:r>
            <a:r>
              <a:rPr lang="en-US" sz="1600" dirty="0">
                <a:latin typeface="Times New Roman" panose="02020603050405020304" pitchFamily="18" charset="0"/>
                <a:ea typeface="Calibri"/>
                <a:cs typeface="Times New Roman" panose="02020603050405020304" pitchFamily="18" charset="0"/>
              </a:rPr>
              <a:t>is incomplete or </a:t>
            </a:r>
            <a:r>
              <a:rPr lang="en-US" sz="1600" dirty="0" smtClean="0">
                <a:latin typeface="Times New Roman" panose="02020603050405020304" pitchFamily="18" charset="0"/>
                <a:ea typeface="Calibri"/>
                <a:cs typeface="Times New Roman" panose="02020603050405020304" pitchFamily="18" charset="0"/>
              </a:rPr>
              <a:t>inconclusive &amp; </a:t>
            </a:r>
            <a:r>
              <a:rPr lang="en-US" sz="1600" dirty="0">
                <a:latin typeface="Times New Roman" panose="02020603050405020304" pitchFamily="18" charset="0"/>
                <a:ea typeface="Calibri"/>
                <a:cs typeface="Times New Roman" panose="02020603050405020304" pitchFamily="18" charset="0"/>
              </a:rPr>
              <a:t>the risk is still </a:t>
            </a:r>
            <a:r>
              <a:rPr lang="en-US" sz="1600" dirty="0" smtClean="0">
                <a:latin typeface="Times New Roman" panose="02020603050405020304" pitchFamily="18" charset="0"/>
                <a:ea typeface="Calibri"/>
                <a:cs typeface="Times New Roman" panose="02020603050405020304" pitchFamily="18" charset="0"/>
              </a:rPr>
              <a:t>too high</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Assigning responsibility for producing scientific evidence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countries that impose a prior approval 			requirement on products that they deem dangerous treat them as </a:t>
            </a:r>
            <a:r>
              <a:rPr lang="en-US" sz="1600" dirty="0" smtClean="0">
                <a:latin typeface="Times New Roman" panose="02020603050405020304" pitchFamily="18" charset="0"/>
                <a:ea typeface="Calibri"/>
                <a:cs typeface="Times New Roman" panose="02020603050405020304" pitchFamily="18" charset="0"/>
              </a:rPr>
              <a:t>				dangerous, </a:t>
            </a:r>
            <a:r>
              <a:rPr lang="en-US" sz="1600" dirty="0">
                <a:latin typeface="Times New Roman" panose="02020603050405020304" pitchFamily="18" charset="0"/>
                <a:ea typeface="Calibri"/>
                <a:cs typeface="Times New Roman" panose="02020603050405020304" pitchFamily="18" charset="0"/>
              </a:rPr>
              <a:t>unless and until businesses </a:t>
            </a:r>
            <a:r>
              <a:rPr lang="en-US" sz="1600" dirty="0" smtClean="0">
                <a:latin typeface="Times New Roman" panose="02020603050405020304" pitchFamily="18" charset="0"/>
                <a:ea typeface="Calibri"/>
                <a:cs typeface="Times New Roman" panose="02020603050405020304" pitchFamily="18" charset="0"/>
              </a:rPr>
              <a:t>demonstrate safety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6934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Protection of consumers’ interests</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P</a:t>
            </a:r>
            <a:r>
              <a:rPr lang="en-US" sz="1800" dirty="0" smtClean="0">
                <a:latin typeface="Times New Roman" panose="02020603050405020304" pitchFamily="18" charset="0"/>
                <a:ea typeface="Calibri"/>
                <a:cs typeface="Times New Roman" panose="02020603050405020304" pitchFamily="18" charset="0"/>
              </a:rPr>
              <a:t>rotection </a:t>
            </a:r>
            <a:r>
              <a:rPr lang="en-US" sz="1800" dirty="0">
                <a:latin typeface="Times New Roman" panose="02020603050405020304" pitchFamily="18" charset="0"/>
                <a:ea typeface="Calibri"/>
                <a:cs typeface="Times New Roman" panose="02020603050405020304" pitchFamily="18" charset="0"/>
              </a:rPr>
              <a:t>of the interests of consumers and </a:t>
            </a:r>
            <a:r>
              <a:rPr lang="en-US" sz="1800" dirty="0" smtClean="0">
                <a:latin typeface="Times New Roman" panose="02020603050405020304" pitchFamily="18" charset="0"/>
                <a:ea typeface="Calibri"/>
                <a:cs typeface="Times New Roman" panose="02020603050405020304" pitchFamily="18" charset="0"/>
              </a:rPr>
              <a:t>provision of a </a:t>
            </a:r>
            <a:r>
              <a:rPr lang="en-US" sz="1800" dirty="0">
                <a:latin typeface="Times New Roman" panose="02020603050405020304" pitchFamily="18" charset="0"/>
                <a:ea typeface="Calibri"/>
                <a:cs typeface="Times New Roman" panose="02020603050405020304" pitchFamily="18" charset="0"/>
              </a:rPr>
              <a:t>basis for consumers to make informed choices in relation to the foods they </a:t>
            </a:r>
            <a:r>
              <a:rPr lang="en-US" sz="1800" dirty="0" smtClean="0">
                <a:latin typeface="Times New Roman" panose="02020603050405020304" pitchFamily="18" charset="0"/>
                <a:ea typeface="Calibri"/>
                <a:cs typeface="Times New Roman" panose="02020603050405020304" pitchFamily="18" charset="0"/>
              </a:rPr>
              <a:t>consume </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Prevention of:</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fraudulent </a:t>
            </a:r>
            <a:r>
              <a:rPr lang="en-US" sz="1600" dirty="0">
                <a:latin typeface="Times New Roman" panose="02020603050405020304" pitchFamily="18" charset="0"/>
                <a:ea typeface="Calibri"/>
                <a:cs typeface="Times New Roman" panose="02020603050405020304" pitchFamily="18" charset="0"/>
              </a:rPr>
              <a:t>or deceptive </a:t>
            </a:r>
            <a:r>
              <a:rPr lang="en-US" sz="1600" dirty="0" smtClean="0">
                <a:latin typeface="Times New Roman" panose="02020603050405020304" pitchFamily="18" charset="0"/>
                <a:ea typeface="Calibri"/>
                <a:cs typeface="Times New Roman" panose="02020603050405020304" pitchFamily="18" charset="0"/>
              </a:rPr>
              <a:t>practices</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adulteration of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practices which may mislead the consumer</a:t>
            </a:r>
          </a:p>
          <a:p>
            <a:pPr marL="0" lvl="0" indent="0">
              <a:lnSpc>
                <a:spcPct val="115000"/>
              </a:lnSpc>
              <a:spcBef>
                <a:spcPts val="600"/>
              </a:spcBef>
              <a:spcAft>
                <a:spcPts val="1200"/>
              </a:spcAft>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93535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9 &amp; 10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Transparency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safety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protection of consumer interests are of great concern (</a:t>
            </a:r>
            <a:r>
              <a:rPr lang="en-US" sz="1800" dirty="0" smtClean="0">
                <a:latin typeface="Times New Roman" panose="02020603050405020304" pitchFamily="18" charset="0"/>
                <a:ea typeface="Calibri"/>
                <a:cs typeface="Times New Roman" panose="02020603050405020304" pitchFamily="18" charset="0"/>
              </a:rPr>
              <a:t>general </a:t>
            </a:r>
            <a:r>
              <a:rPr lang="en-US" sz="1800" dirty="0">
                <a:latin typeface="Times New Roman" panose="02020603050405020304" pitchFamily="18" charset="0"/>
                <a:ea typeface="Calibri"/>
                <a:cs typeface="Times New Roman" panose="02020603050405020304" pitchFamily="18" charset="0"/>
              </a:rPr>
              <a:t>public, non-governmental </a:t>
            </a:r>
            <a:r>
              <a:rPr lang="en-US" sz="1800" dirty="0" smtClean="0">
                <a:latin typeface="Times New Roman" panose="02020603050405020304" pitchFamily="18" charset="0"/>
                <a:ea typeface="Calibri"/>
                <a:cs typeface="Times New Roman" panose="02020603050405020304" pitchFamily="18" charset="0"/>
              </a:rPr>
              <a:t>organizations</a:t>
            </a:r>
            <a:r>
              <a:rPr lang="en-US" sz="1800" dirty="0">
                <a:latin typeface="Times New Roman" panose="02020603050405020304" pitchFamily="18" charset="0"/>
                <a:ea typeface="Calibri"/>
                <a:cs typeface="Times New Roman" panose="02020603050405020304" pitchFamily="18" charset="0"/>
              </a:rPr>
              <a:t>, professional associations, international trading partners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trade </a:t>
            </a:r>
            <a:r>
              <a:rPr lang="en-US" sz="1800" dirty="0" smtClean="0">
                <a:latin typeface="Times New Roman" panose="02020603050405020304" pitchFamily="18" charset="0"/>
                <a:ea typeface="Calibri"/>
                <a:cs typeface="Times New Roman" panose="02020603050405020304" pitchFamily="18" charset="0"/>
              </a:rPr>
              <a:t>organizations)  →  transparency </a:t>
            </a:r>
            <a:r>
              <a:rPr lang="en-US" sz="1800" dirty="0">
                <a:latin typeface="Times New Roman" panose="02020603050405020304" pitchFamily="18" charset="0"/>
                <a:ea typeface="Calibri"/>
                <a:cs typeface="Times New Roman" panose="02020603050405020304" pitchFamily="18" charset="0"/>
              </a:rPr>
              <a:t>of decision-making is of paramount </a:t>
            </a:r>
            <a:r>
              <a:rPr lang="en-US" sz="1800" dirty="0" smtClean="0">
                <a:latin typeface="Times New Roman" panose="02020603050405020304" pitchFamily="18" charset="0"/>
                <a:ea typeface="Calibri"/>
                <a:cs typeface="Times New Roman" panose="02020603050405020304" pitchFamily="18" charset="0"/>
              </a:rPr>
              <a:t>importance</a:t>
            </a:r>
          </a:p>
          <a:p>
            <a:pPr marL="268288" lvl="2" indent="-268288">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The General Food Law </a:t>
            </a:r>
            <a:r>
              <a:rPr lang="en-US" sz="1800" dirty="0" smtClean="0">
                <a:latin typeface="Times New Roman" panose="02020603050405020304" pitchFamily="18" charset="0"/>
                <a:ea typeface="Calibri"/>
                <a:cs typeface="Times New Roman" panose="02020603050405020304" pitchFamily="18" charset="0"/>
              </a:rPr>
              <a:t>provides </a:t>
            </a:r>
            <a:r>
              <a:rPr lang="en-US" sz="1800" dirty="0">
                <a:latin typeface="Times New Roman" panose="02020603050405020304" pitchFamily="18" charset="0"/>
                <a:ea typeface="Calibri"/>
                <a:cs typeface="Times New Roman" panose="02020603050405020304" pitchFamily="18" charset="0"/>
              </a:rPr>
              <a:t>for the mechanisms necessary to increase consumer </a:t>
            </a:r>
            <a:r>
              <a:rPr lang="en-US" sz="1800" dirty="0" smtClean="0">
                <a:latin typeface="Times New Roman" panose="02020603050405020304" pitchFamily="18" charset="0"/>
                <a:ea typeface="Calibri"/>
                <a:cs typeface="Times New Roman" panose="02020603050405020304" pitchFamily="18" charset="0"/>
              </a:rPr>
              <a:t>confidence</a:t>
            </a:r>
            <a:r>
              <a:rPr lang="en-US" sz="1600" dirty="0" smtClean="0">
                <a:latin typeface="Times New Roman" panose="02020603050405020304" pitchFamily="18" charset="0"/>
                <a:ea typeface="Calibri"/>
                <a:cs typeface="Times New Roman" panose="02020603050405020304" pitchFamily="18" charset="0"/>
              </a:rPr>
              <a:t>:</a:t>
            </a:r>
          </a:p>
          <a:p>
            <a:pPr marL="622300" lvl="3" indent="-268288">
              <a:lnSpc>
                <a:spcPct val="115000"/>
              </a:lnSpc>
              <a:spcBef>
                <a:spcPts val="600"/>
              </a:spcBef>
              <a:spcAft>
                <a:spcPts val="6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Effective public consultations during the preparation, evaluation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revision of food and feed </a:t>
            </a:r>
            <a:r>
              <a:rPr lang="en-US" sz="1600" dirty="0" smtClean="0">
                <a:latin typeface="Times New Roman" panose="02020603050405020304" pitchFamily="18" charset="0"/>
                <a:ea typeface="Calibri"/>
                <a:cs typeface="Times New Roman" panose="02020603050405020304" pitchFamily="18" charset="0"/>
              </a:rPr>
              <a:t>law</a:t>
            </a:r>
          </a:p>
          <a:p>
            <a:pPr marL="622300" lvl="3" indent="-268288">
              <a:lnSpc>
                <a:spcPct val="115000"/>
              </a:lnSpc>
              <a:spcBef>
                <a:spcPts val="600"/>
              </a:spcBef>
              <a:spcAft>
                <a:spcPts val="18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Obligation on public authorities to inform the general </a:t>
            </a:r>
            <a:r>
              <a:rPr lang="en-US" sz="1600" dirty="0" smtClean="0">
                <a:latin typeface="Times New Roman" panose="02020603050405020304" pitchFamily="18" charset="0"/>
                <a:ea typeface="Calibri"/>
                <a:cs typeface="Times New Roman" panose="02020603050405020304" pitchFamily="18" charset="0"/>
              </a:rPr>
              <a:t>public, in case of reasonable suspicion that a </a:t>
            </a:r>
            <a:r>
              <a:rPr lang="en-US" sz="1600" dirty="0">
                <a:latin typeface="Times New Roman" panose="02020603050405020304" pitchFamily="18" charset="0"/>
                <a:ea typeface="Calibri"/>
                <a:cs typeface="Times New Roman" panose="02020603050405020304" pitchFamily="18" charset="0"/>
              </a:rPr>
              <a:t>food or feed </a:t>
            </a:r>
            <a:r>
              <a:rPr lang="en-US" sz="1600" dirty="0" smtClean="0">
                <a:latin typeface="Times New Roman" panose="02020603050405020304" pitchFamily="18" charset="0"/>
                <a:ea typeface="Calibri"/>
                <a:cs typeface="Times New Roman" panose="02020603050405020304" pitchFamily="18" charset="0"/>
              </a:rPr>
              <a:t>may </a:t>
            </a:r>
            <a:r>
              <a:rPr lang="en-US" sz="1600" dirty="0">
                <a:latin typeface="Times New Roman" panose="02020603050405020304" pitchFamily="18" charset="0"/>
                <a:ea typeface="Calibri"/>
                <a:cs typeface="Times New Roman" panose="02020603050405020304" pitchFamily="18" charset="0"/>
              </a:rPr>
              <a:t>present a risk for human or animal health</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3902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528" y="1700808"/>
            <a:ext cx="8229600" cy="3129211"/>
          </a:xfrm>
        </p:spPr>
        <p:txBody>
          <a:bodyPr>
            <a:normAutofit/>
          </a:bodyPr>
          <a:lstStyle/>
          <a:p>
            <a:pPr lvl="0">
              <a:lnSpc>
                <a:spcPct val="115000"/>
              </a:lnSpc>
              <a:spcBef>
                <a:spcPts val="600"/>
              </a:spcBef>
              <a:spcAft>
                <a:spcPts val="1000"/>
              </a:spcAft>
              <a:buFont typeface="Symbol"/>
              <a:buChar char=""/>
            </a:pP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Mr. Lambros Sakkas, </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vet </a:t>
            </a:r>
            <a:r>
              <a:rPr lang="en-US" sz="2000" b="1" i="1"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MSc, PhD student at the AUA</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2274256"/>
            <a:ext cx="6768752" cy="32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81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11</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and feed imported into the Community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and feed imported </a:t>
            </a:r>
            <a:r>
              <a:rPr lang="en-US" sz="1800" dirty="0" smtClean="0">
                <a:latin typeface="Times New Roman" panose="02020603050405020304" pitchFamily="18" charset="0"/>
                <a:ea typeface="Calibri"/>
                <a:cs typeface="Times New Roman" panose="02020603050405020304" pitchFamily="18" charset="0"/>
              </a:rPr>
              <a:t>shall </a:t>
            </a:r>
            <a:r>
              <a:rPr lang="en-US" sz="1800" dirty="0">
                <a:latin typeface="Times New Roman" panose="02020603050405020304" pitchFamily="18" charset="0"/>
                <a:ea typeface="Calibri"/>
                <a:cs typeface="Times New Roman" panose="02020603050405020304" pitchFamily="18" charset="0"/>
              </a:rPr>
              <a:t>comply </a:t>
            </a:r>
            <a:r>
              <a:rPr lang="en-US" sz="1800" dirty="0" smtClean="0">
                <a:latin typeface="Times New Roman" panose="02020603050405020304" pitchFamily="18" charset="0"/>
                <a:ea typeface="Calibri"/>
                <a:cs typeface="Times New Roman" panose="02020603050405020304" pitchFamily="18" charset="0"/>
              </a:rPr>
              <a:t>with:</a:t>
            </a:r>
            <a:endParaRPr lang="en-US" sz="18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relevant requirements of food law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conditions </a:t>
            </a:r>
            <a:r>
              <a:rPr lang="en-US" sz="1700" dirty="0">
                <a:latin typeface="Times New Roman" panose="02020603050405020304" pitchFamily="18" charset="0"/>
                <a:ea typeface="Calibri"/>
                <a:cs typeface="Times New Roman" panose="02020603050405020304" pitchFamily="18" charset="0"/>
              </a:rPr>
              <a:t>recognised by the Community to be at least equivalent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a specific agreement exists between the Community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exporting country, with </a:t>
            </a:r>
            <a:r>
              <a:rPr lang="en-US" sz="1700" dirty="0" smtClean="0">
                <a:latin typeface="Times New Roman" panose="02020603050405020304" pitchFamily="18" charset="0"/>
                <a:ea typeface="Calibri"/>
                <a:cs typeface="Times New Roman" panose="02020603050405020304" pitchFamily="18" charset="0"/>
              </a:rPr>
              <a:t>agreed requirements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The traceability provisions of the General Food Law do not have an extra-territorial </a:t>
            </a:r>
            <a:r>
              <a:rPr lang="en-US" sz="1800" dirty="0" smtClean="0">
                <a:latin typeface="Times New Roman" panose="02020603050405020304" pitchFamily="18" charset="0"/>
                <a:ea typeface="Calibri"/>
                <a:cs typeface="Times New Roman" panose="02020603050405020304" pitchFamily="18" charset="0"/>
              </a:rPr>
              <a:t>effect outside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EU → this </a:t>
            </a:r>
            <a:r>
              <a:rPr lang="en-US" sz="1800" dirty="0">
                <a:latin typeface="Times New Roman" panose="02020603050405020304" pitchFamily="18" charset="0"/>
                <a:ea typeface="Calibri"/>
                <a:cs typeface="Times New Roman" panose="02020603050405020304" pitchFamily="18" charset="0"/>
              </a:rPr>
              <a:t>requirement covers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 in </a:t>
            </a:r>
            <a:r>
              <a:rPr lang="en-US" sz="1800" dirty="0">
                <a:latin typeface="Times New Roman" panose="02020603050405020304" pitchFamily="18" charset="0"/>
                <a:ea typeface="Calibri"/>
                <a:cs typeface="Times New Roman" panose="02020603050405020304" pitchFamily="18" charset="0"/>
              </a:rPr>
              <a:t>the EU, namely from the importer up to the retail </a:t>
            </a:r>
            <a:r>
              <a:rPr lang="en-US" sz="1800" dirty="0" smtClean="0">
                <a:latin typeface="Times New Roman" panose="02020603050405020304" pitchFamily="18" charset="0"/>
                <a:ea typeface="Calibri"/>
                <a:cs typeface="Times New Roman" panose="02020603050405020304" pitchFamily="18" charset="0"/>
              </a:rPr>
              <a:t>level</a:t>
            </a:r>
          </a:p>
          <a:p>
            <a:pPr marL="285750" lvl="3" indent="-285750">
              <a:lnSpc>
                <a:spcPct val="115000"/>
              </a:lnSpc>
              <a:spcBef>
                <a:spcPts val="600"/>
              </a:spcBef>
              <a:spcAft>
                <a:spcPts val="6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Traceability </a:t>
            </a:r>
            <a:r>
              <a:rPr lang="en-US" sz="1800" dirty="0">
                <a:latin typeface="Times New Roman" panose="02020603050405020304" pitchFamily="18" charset="0"/>
                <a:ea typeface="Calibri"/>
                <a:cs typeface="Times New Roman" panose="02020603050405020304" pitchFamily="18" charset="0"/>
              </a:rPr>
              <a:t>is sufficiently fulfilled because the requirement extends to the </a:t>
            </a:r>
            <a:r>
              <a:rPr lang="en-US" sz="1800" dirty="0" smtClean="0">
                <a:latin typeface="Times New Roman" panose="02020603050405020304" pitchFamily="18" charset="0"/>
                <a:ea typeface="Calibri"/>
                <a:cs typeface="Times New Roman" panose="02020603050405020304" pitchFamily="18" charset="0"/>
              </a:rPr>
              <a:t>importer, being able </a:t>
            </a:r>
            <a:r>
              <a:rPr lang="en-US" sz="1800" dirty="0">
                <a:latin typeface="Times New Roman" panose="02020603050405020304" pitchFamily="18" charset="0"/>
                <a:ea typeface="Calibri"/>
                <a:cs typeface="Times New Roman" panose="02020603050405020304" pitchFamily="18" charset="0"/>
              </a:rPr>
              <a:t>to identify from whom the product was exported in the third country</a:t>
            </a: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03815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and feed exported from the Community</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and feed exported or re-exported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comply with the relevant requirements of food law, unless otherwise requested by the authorities of the importing country </a:t>
            </a:r>
            <a:r>
              <a:rPr lang="en-US" sz="1700" dirty="0" smtClean="0">
                <a:latin typeface="Times New Roman" panose="02020603050405020304" pitchFamily="18" charset="0"/>
                <a:ea typeface="Calibri"/>
                <a:cs typeface="Times New Roman" panose="02020603050405020304" pitchFamily="18" charset="0"/>
              </a:rPr>
              <a:t>(legislation or administrative procedures)</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other circumstances, </a:t>
            </a:r>
            <a:r>
              <a:rPr lang="en-US" sz="1700" u="sng" dirty="0">
                <a:latin typeface="Times New Roman" panose="02020603050405020304" pitchFamily="18" charset="0"/>
                <a:ea typeface="Calibri"/>
                <a:cs typeface="Times New Roman" panose="02020603050405020304" pitchFamily="18" charset="0"/>
              </a:rPr>
              <a:t>except in the case where foods are injurious to health or feeds are unsafe,</a:t>
            </a:r>
            <a:r>
              <a:rPr lang="en-US" sz="1700" dirty="0">
                <a:latin typeface="Times New Roman" panose="02020603050405020304" pitchFamily="18" charset="0"/>
                <a:ea typeface="Calibri"/>
                <a:cs typeface="Times New Roman" panose="02020603050405020304" pitchFamily="18" charset="0"/>
              </a:rPr>
              <a:t> food and feed can only be exported </a:t>
            </a:r>
            <a:r>
              <a:rPr lang="en-US" sz="1700" dirty="0" smtClean="0">
                <a:latin typeface="Times New Roman" panose="02020603050405020304" pitchFamily="18" charset="0"/>
                <a:ea typeface="Calibri"/>
                <a:cs typeface="Times New Roman" panose="02020603050405020304" pitchFamily="18" charset="0"/>
              </a:rPr>
              <a:t>if </a:t>
            </a:r>
            <a:r>
              <a:rPr lang="en-US" sz="1700" dirty="0">
                <a:latin typeface="Times New Roman" panose="02020603050405020304" pitchFamily="18" charset="0"/>
                <a:ea typeface="Calibri"/>
                <a:cs typeface="Times New Roman" panose="02020603050405020304" pitchFamily="18" charset="0"/>
              </a:rPr>
              <a:t>the competent authorities of the country of destination have expressly agreed, after having been fully informed of the reasons for which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or feed concerned could not be placed on the market in the </a:t>
            </a:r>
            <a:r>
              <a:rPr lang="en-US" sz="1700" dirty="0" smtClean="0">
                <a:latin typeface="Times New Roman" panose="02020603050405020304" pitchFamily="18" charset="0"/>
                <a:ea typeface="Calibri"/>
                <a:cs typeface="Times New Roman" panose="02020603050405020304" pitchFamily="18" charset="0"/>
              </a:rPr>
              <a:t>Community</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When there is a bilateral agreement → comply with the agreed provisions</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Rationale → to prevent the “exportation” of crisis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93446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13</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International Standards</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their rights and obligations, the Community and the Member States shall:</a:t>
            </a:r>
          </a:p>
          <a:p>
            <a:pPr marL="285750" lvl="3" indent="-285750">
              <a:lnSpc>
                <a:spcPct val="115000"/>
              </a:lnSpc>
              <a:spcBef>
                <a:spcPts val="600"/>
              </a:spcBef>
              <a:spcAft>
                <a:spcPts val="600"/>
              </a:spcAft>
              <a:buFont typeface="Arial" panose="020B0604020202020204" pitchFamily="34" charset="0"/>
              <a:buChar char="•"/>
            </a:pPr>
            <a:r>
              <a:rPr lang="en-US" sz="1700" dirty="0">
                <a:latin typeface="Times New Roman" panose="02020603050405020304" pitchFamily="18" charset="0"/>
                <a:ea typeface="Calibri"/>
                <a:cs typeface="Times New Roman" panose="02020603050405020304" pitchFamily="18" charset="0"/>
              </a:rPr>
              <a:t>contribute to the development of international </a:t>
            </a:r>
            <a:r>
              <a:rPr lang="en-US" sz="1700" dirty="0">
                <a:latin typeface="Times New Roman" panose="02020603050405020304" pitchFamily="18" charset="0"/>
                <a:ea typeface="Calibri"/>
                <a:cs typeface="Times New Roman" panose="02020603050405020304" pitchFamily="18" charset="0"/>
              </a:rPr>
              <a:t>technical standards for </a:t>
            </a:r>
            <a:r>
              <a:rPr lang="en-US" sz="1700" dirty="0" smtClean="0">
                <a:latin typeface="Times New Roman" panose="02020603050405020304" pitchFamily="18" charset="0"/>
                <a:ea typeface="Calibri"/>
                <a:cs typeface="Times New Roman" panose="02020603050405020304" pitchFamily="18" charset="0"/>
              </a:rPr>
              <a:t>food/feed &amp; </a:t>
            </a:r>
            <a:r>
              <a:rPr lang="en-US" sz="1700" dirty="0" smtClean="0">
                <a:solidFill>
                  <a:prstClr val="black"/>
                </a:solidFill>
                <a:latin typeface="Times New Roman" panose="02020603050405020304" pitchFamily="18" charset="0"/>
                <a:ea typeface="Calibri"/>
                <a:cs typeface="Times New Roman" panose="02020603050405020304" pitchFamily="18" charset="0"/>
              </a:rPr>
              <a:t>sanitary/ phytosanitary standards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the coordination of work on </a:t>
            </a:r>
            <a:r>
              <a:rPr lang="en-US" sz="1700" dirty="0" smtClean="0">
                <a:latin typeface="Times New Roman" panose="02020603050405020304" pitchFamily="18" charset="0"/>
                <a:ea typeface="Calibri"/>
                <a:cs typeface="Times New Roman" panose="02020603050405020304" pitchFamily="18" charset="0"/>
              </a:rPr>
              <a:t>food/feed </a:t>
            </a:r>
            <a:r>
              <a:rPr lang="en-US" sz="1700" dirty="0">
                <a:latin typeface="Times New Roman" panose="02020603050405020304" pitchFamily="18" charset="0"/>
                <a:ea typeface="Calibri"/>
                <a:cs typeface="Times New Roman" panose="02020603050405020304" pitchFamily="18" charset="0"/>
              </a:rPr>
              <a:t>standards undertaken by international </a:t>
            </a:r>
            <a:r>
              <a:rPr lang="en-US" sz="1700" dirty="0" smtClean="0">
                <a:latin typeface="Times New Roman" panose="02020603050405020304" pitchFamily="18" charset="0"/>
                <a:ea typeface="Calibri"/>
                <a:cs typeface="Times New Roman" panose="02020603050405020304" pitchFamily="18" charset="0"/>
              </a:rPr>
              <a:t>organisations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contribute</a:t>
            </a:r>
            <a:r>
              <a:rPr lang="en-US" sz="1700" dirty="0">
                <a:latin typeface="Times New Roman" panose="02020603050405020304" pitchFamily="18" charset="0"/>
                <a:ea typeface="Calibri"/>
                <a:cs typeface="Times New Roman" panose="02020603050405020304" pitchFamily="18" charset="0"/>
              </a:rPr>
              <a:t>, where relevant and appropriate, to the development of agreements on recognition of the equivalence of specific food and feed-related </a:t>
            </a:r>
            <a:r>
              <a:rPr lang="en-US" sz="1700" dirty="0" smtClean="0">
                <a:latin typeface="Times New Roman" panose="02020603050405020304" pitchFamily="18" charset="0"/>
                <a:ea typeface="Calibri"/>
                <a:cs typeface="Times New Roman" panose="02020603050405020304" pitchFamily="18" charset="0"/>
              </a:rPr>
              <a:t>measures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give </a:t>
            </a:r>
            <a:r>
              <a:rPr lang="en-US" sz="1700" dirty="0">
                <a:latin typeface="Times New Roman" panose="02020603050405020304" pitchFamily="18" charset="0"/>
                <a:ea typeface="Calibri"/>
                <a:cs typeface="Times New Roman" panose="02020603050405020304" pitchFamily="18" charset="0"/>
              </a:rPr>
              <a:t>particular attention to the special development, financial and trade needs of developing </a:t>
            </a:r>
            <a:r>
              <a:rPr lang="en-US" sz="1700" dirty="0" smtClean="0">
                <a:latin typeface="Times New Roman" panose="02020603050405020304" pitchFamily="18" charset="0"/>
                <a:ea typeface="Calibri"/>
                <a:cs typeface="Times New Roman" panose="02020603050405020304" pitchFamily="18" charset="0"/>
              </a:rPr>
              <a:t>countries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consistency between international technical standards and food </a:t>
            </a:r>
            <a:r>
              <a:rPr lang="en-US" sz="1700" dirty="0" smtClean="0">
                <a:latin typeface="Times New Roman" panose="02020603050405020304" pitchFamily="18" charset="0"/>
                <a:ea typeface="Calibri"/>
                <a:cs typeface="Times New Roman" panose="02020603050405020304" pitchFamily="18" charset="0"/>
              </a:rPr>
              <a:t>law</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2168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not be placed on the market if it is </a:t>
            </a:r>
            <a:r>
              <a:rPr lang="en-US" sz="19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be deemed to be unsafe if it is considered to be:</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injurious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 or</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unfit </a:t>
            </a:r>
            <a:r>
              <a:rPr lang="en-US" sz="1700" dirty="0">
                <a:latin typeface="Times New Roman" panose="02020603050405020304" pitchFamily="18" charset="0"/>
                <a:ea typeface="Calibri"/>
                <a:cs typeface="Times New Roman" panose="02020603050405020304" pitchFamily="18" charset="0"/>
              </a:rPr>
              <a:t>for human consumption</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In determining whether any food is unsafe, regard shall be </a:t>
            </a:r>
            <a:r>
              <a:rPr lang="en-US" sz="1900" dirty="0" smtClean="0">
                <a:latin typeface="Times New Roman" panose="02020603050405020304" pitchFamily="18" charset="0"/>
                <a:ea typeface="Calibri"/>
                <a:cs typeface="Times New Roman" panose="02020603050405020304" pitchFamily="18" charset="0"/>
              </a:rPr>
              <a:t>had</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the normal conditions of use of the food by the consumer and at each stage of production, processing and distribution, and</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a:t>
            </a:r>
            <a:r>
              <a:rPr lang="en-US" sz="1700" dirty="0">
                <a:latin typeface="Times New Roman" panose="02020603050405020304" pitchFamily="18" charset="0"/>
                <a:ea typeface="Calibri"/>
                <a:cs typeface="Times New Roman" panose="02020603050405020304" pitchFamily="18" charset="0"/>
              </a:rPr>
              <a:t>the information provided to the consumer, including information on the label, or other information generally available to the consumer concerning the avoidance of specific adverse health effects from a particular food or category of foods</a:t>
            </a:r>
          </a:p>
          <a:p>
            <a:pPr marL="342900" lvl="3" indent="-342900">
              <a:lnSpc>
                <a:spcPct val="115000"/>
              </a:lnSpc>
              <a:spcBef>
                <a:spcPts val="600"/>
              </a:spcBef>
              <a:spcAft>
                <a:spcPts val="600"/>
              </a:spcAft>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59998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fontScale="85000" lnSpcReduction="20000"/>
          </a:bodyPr>
          <a:lstStyle/>
          <a:p>
            <a:pPr marL="0" lvl="0" indent="0">
              <a:lnSpc>
                <a:spcPct val="115000"/>
              </a:lnSpc>
              <a:spcBef>
                <a:spcPts val="600"/>
              </a:spcBef>
              <a:buNone/>
            </a:pPr>
            <a:r>
              <a:rPr lang="en-US" sz="2400" b="1" u="sng" dirty="0">
                <a:solidFill>
                  <a:prstClr val="black"/>
                </a:solidFill>
                <a:latin typeface="Times New Roman" panose="02020603050405020304" pitchFamily="18" charset="0"/>
                <a:ea typeface="Calibri"/>
                <a:cs typeface="Times New Roman" panose="02020603050405020304" pitchFamily="18" charset="0"/>
              </a:rPr>
              <a:t>Article </a:t>
            </a:r>
            <a:r>
              <a:rPr lang="en-US" sz="24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4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injurious to health, regard shall be had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not only to the probable immediate and/or short-term and/or long- term effects of that food on the health of a person consuming it, but also on subsequent </a:t>
            </a:r>
            <a:r>
              <a:rPr lang="en-US" sz="1900" dirty="0" smtClean="0">
                <a:latin typeface="Times New Roman" panose="02020603050405020304" pitchFamily="18" charset="0"/>
                <a:ea typeface="Calibri"/>
                <a:cs typeface="Times New Roman" panose="02020603050405020304" pitchFamily="18" charset="0"/>
              </a:rPr>
              <a:t>generations</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probable cumulative toxic </a:t>
            </a:r>
            <a:r>
              <a:rPr lang="en-US" sz="1900" dirty="0" smtClean="0">
                <a:latin typeface="Times New Roman" panose="02020603050405020304" pitchFamily="18" charset="0"/>
                <a:ea typeface="Calibri"/>
                <a:cs typeface="Times New Roman" panose="02020603050405020304" pitchFamily="18" charset="0"/>
              </a:rPr>
              <a:t>effects</a:t>
            </a:r>
          </a:p>
          <a:p>
            <a:pPr marL="742950" lvl="4" indent="-285750">
              <a:lnSpc>
                <a:spcPct val="115000"/>
              </a:lnSpc>
              <a:spcBef>
                <a:spcPts val="600"/>
              </a:spcBef>
              <a:spcAft>
                <a:spcPts val="1200"/>
              </a:spcAft>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particular health sensitivities of a specific category of consumers where the food is intended for that category of </a:t>
            </a:r>
            <a:r>
              <a:rPr lang="en-US" sz="1900" dirty="0" smtClean="0">
                <a:latin typeface="Times New Roman" panose="02020603050405020304" pitchFamily="18" charset="0"/>
                <a:ea typeface="Calibri"/>
                <a:cs typeface="Times New Roman" panose="02020603050405020304" pitchFamily="18" charset="0"/>
              </a:rPr>
              <a:t>consumers</a:t>
            </a:r>
            <a:endParaRPr lang="en-US" sz="19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unfit for human consumption, regard shall be had to whether the food is unacceptable for human consumption </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according to its intended use, for reasons of contamination, whether by extraneous matter or </a:t>
            </a:r>
            <a:r>
              <a:rPr lang="en-US" sz="1900" dirty="0" smtClean="0">
                <a:latin typeface="Times New Roman" panose="02020603050405020304" pitchFamily="18" charset="0"/>
                <a:ea typeface="Calibri"/>
                <a:cs typeface="Times New Roman" panose="02020603050405020304" pitchFamily="18" charset="0"/>
              </a:rPr>
              <a:t>otherwise, or</a:t>
            </a:r>
          </a:p>
          <a:p>
            <a:pPr marL="742950" lvl="4" indent="-285750">
              <a:lnSpc>
                <a:spcPct val="115000"/>
              </a:lnSpc>
              <a:spcBef>
                <a:spcPts val="600"/>
              </a:spcBef>
              <a:buFont typeface="Wingdings" panose="05000000000000000000" pitchFamily="2" charset="2"/>
              <a:buChar char="Ø"/>
            </a:pPr>
            <a:r>
              <a:rPr lang="en-US" sz="1900" dirty="0" smtClean="0">
                <a:latin typeface="Times New Roman" panose="02020603050405020304" pitchFamily="18" charset="0"/>
                <a:ea typeface="Calibri"/>
                <a:cs typeface="Times New Roman" panose="02020603050405020304" pitchFamily="18" charset="0"/>
              </a:rPr>
              <a:t>through </a:t>
            </a:r>
            <a:r>
              <a:rPr lang="en-US" sz="1900" dirty="0">
                <a:latin typeface="Times New Roman" panose="02020603050405020304" pitchFamily="18" charset="0"/>
                <a:ea typeface="Calibri"/>
                <a:cs typeface="Times New Roman" panose="02020603050405020304" pitchFamily="18" charset="0"/>
              </a:rPr>
              <a:t>putrefaction, deterioration or decay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81793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any food which is unsafe is part of a batch, lot or consignment of food of the same class or description, it shall be presumed that all the food </a:t>
            </a:r>
            <a:r>
              <a:rPr lang="en-US" sz="1600" dirty="0" smtClean="0">
                <a:latin typeface="Times New Roman" panose="02020603050405020304" pitchFamily="18" charset="0"/>
                <a:ea typeface="Calibri"/>
                <a:cs typeface="Times New Roman" panose="02020603050405020304" pitchFamily="18" charset="0"/>
              </a:rPr>
              <a:t>in that batch, lot or consignment is </a:t>
            </a:r>
            <a:r>
              <a:rPr lang="en-US" sz="1600" dirty="0">
                <a:latin typeface="Times New Roman" panose="02020603050405020304" pitchFamily="18" charset="0"/>
                <a:ea typeface="Calibri"/>
                <a:cs typeface="Times New Roman" panose="02020603050405020304" pitchFamily="18" charset="0"/>
              </a:rPr>
              <a:t>also unsafe, unless following a detailed assessment there is no evidence </a:t>
            </a:r>
            <a:r>
              <a:rPr lang="en-US" sz="1600" dirty="0" smtClean="0">
                <a:latin typeface="Times New Roman" panose="02020603050405020304" pitchFamily="18" charset="0"/>
                <a:ea typeface="Calibri"/>
                <a:cs typeface="Times New Roman" panose="02020603050405020304" pitchFamily="18" charset="0"/>
              </a:rPr>
              <a:t>of unsafety</a:t>
            </a:r>
            <a:endParaRPr lang="en-US" sz="16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Food that complies with specific Community provisions </a:t>
            </a:r>
            <a:r>
              <a:rPr lang="en-US" sz="1600" dirty="0" smtClean="0">
                <a:latin typeface="Times New Roman" panose="02020603050405020304" pitchFamily="18" charset="0"/>
                <a:ea typeface="Calibri"/>
                <a:cs typeface="Times New Roman" panose="02020603050405020304" pitchFamily="18" charset="0"/>
              </a:rPr>
              <a:t>shall </a:t>
            </a:r>
            <a:r>
              <a:rPr lang="en-US" sz="1600" dirty="0">
                <a:latin typeface="Times New Roman" panose="02020603050405020304" pitchFamily="18" charset="0"/>
                <a:ea typeface="Calibri"/>
                <a:cs typeface="Times New Roman" panose="02020603050405020304" pitchFamily="18" charset="0"/>
              </a:rPr>
              <a:t>be deemed to be </a:t>
            </a:r>
            <a:r>
              <a:rPr lang="en-US" sz="1600" dirty="0" smtClean="0">
                <a:latin typeface="Times New Roman" panose="02020603050405020304" pitchFamily="18" charset="0"/>
                <a:ea typeface="Calibri"/>
                <a:cs typeface="Times New Roman" panose="02020603050405020304" pitchFamily="18" charset="0"/>
              </a:rPr>
              <a:t>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Conformity of a food with specific provisions applicable to that food shall not bar the competent authorities from </a:t>
            </a:r>
            <a:r>
              <a:rPr lang="en-US" sz="1600" dirty="0" smtClean="0">
                <a:latin typeface="Times New Roman" panose="02020603050405020304" pitchFamily="18" charset="0"/>
                <a:ea typeface="Calibri"/>
                <a:cs typeface="Times New Roman" panose="02020603050405020304" pitchFamily="18" charset="0"/>
              </a:rPr>
              <a:t>imposing restrictions or requiring its withdrawal </a:t>
            </a:r>
            <a:r>
              <a:rPr lang="en-US" sz="1600" dirty="0">
                <a:latin typeface="Times New Roman" panose="02020603050405020304" pitchFamily="18" charset="0"/>
                <a:ea typeface="Calibri"/>
                <a:cs typeface="Times New Roman" panose="02020603050405020304" pitchFamily="18" charset="0"/>
              </a:rPr>
              <a:t>from the market where there are reasons to suspect </a:t>
            </a:r>
            <a:r>
              <a:rPr lang="en-US" sz="1600" dirty="0" smtClean="0">
                <a:latin typeface="Times New Roman" panose="02020603050405020304" pitchFamily="18" charset="0"/>
                <a:ea typeface="Calibri"/>
                <a:cs typeface="Times New Roman" panose="02020603050405020304" pitchFamily="18" charset="0"/>
              </a:rPr>
              <a:t>that the </a:t>
            </a:r>
            <a:r>
              <a:rPr lang="en-US" sz="1600" dirty="0">
                <a:latin typeface="Times New Roman" panose="02020603050405020304" pitchFamily="18" charset="0"/>
                <a:ea typeface="Calibri"/>
                <a:cs typeface="Times New Roman" panose="02020603050405020304" pitchFamily="18" charset="0"/>
              </a:rPr>
              <a:t>food is </a:t>
            </a:r>
            <a:r>
              <a:rPr lang="en-US" sz="16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24638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not be placed on the market or fed to any food- producing animal if it is </a:t>
            </a:r>
            <a:r>
              <a:rPr lang="en-US" sz="17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be deemed to be unsafe for its intended use if it is considered to:</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have </a:t>
            </a:r>
            <a:r>
              <a:rPr lang="en-US" sz="1600" dirty="0">
                <a:latin typeface="Times New Roman" panose="02020603050405020304" pitchFamily="18" charset="0"/>
                <a:ea typeface="Calibri"/>
                <a:cs typeface="Times New Roman" panose="02020603050405020304" pitchFamily="18" charset="0"/>
              </a:rPr>
              <a:t>an adverse effect on human or animal </a:t>
            </a:r>
            <a:r>
              <a:rPr lang="en-US" sz="1600" dirty="0" smtClean="0">
                <a:latin typeface="Times New Roman" panose="02020603050405020304" pitchFamily="18" charset="0"/>
                <a:ea typeface="Calibri"/>
                <a:cs typeface="Times New Roman" panose="02020603050405020304" pitchFamily="18" charset="0"/>
              </a:rPr>
              <a:t>health, or</a:t>
            </a:r>
            <a:endParaRPr lang="en-US" sz="1600" dirty="0">
              <a:latin typeface="Times New Roman" panose="02020603050405020304" pitchFamily="18" charset="0"/>
              <a:ea typeface="Calibri"/>
              <a:cs typeface="Times New Roman" panose="02020603050405020304" pitchFamily="18" charset="0"/>
            </a:endParaRPr>
          </a:p>
          <a:p>
            <a:pPr marL="800100" lvl="4" indent="-342900">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make </a:t>
            </a:r>
            <a:r>
              <a:rPr lang="en-US" sz="1600" dirty="0">
                <a:latin typeface="Times New Roman" panose="02020603050405020304" pitchFamily="18" charset="0"/>
                <a:ea typeface="Calibri"/>
                <a:cs typeface="Times New Roman" panose="02020603050405020304" pitchFamily="18" charset="0"/>
              </a:rPr>
              <a:t>the food derived from food-producing animals unsafe for human consumption</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Where a feed which has been identified as not satisfying the feed safety requirement is part of a batch, lot or consignment of feed of the same class or description, it shall be presumed that all of the feed in that batch, lot or consignment is so affected, unless following a detailed assessment there is no </a:t>
            </a:r>
            <a:r>
              <a:rPr lang="en-US" sz="1700" dirty="0" smtClean="0">
                <a:latin typeface="Times New Roman" panose="02020603050405020304" pitchFamily="18" charset="0"/>
                <a:ea typeface="Calibri"/>
                <a:cs typeface="Times New Roman" panose="02020603050405020304" pitchFamily="18" charset="0"/>
              </a:rPr>
              <a:t>such evidence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841717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Feed that complies with specific Community provisions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be deemed to be safe </a:t>
            </a:r>
            <a:endParaRPr lang="en-US" sz="1700" dirty="0" smtClean="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Conformity of a feed with specific provisions applicable to that feed shall not bar the competent authorities from </a:t>
            </a:r>
            <a:r>
              <a:rPr lang="en-US" sz="1700" dirty="0" smtClean="0">
                <a:latin typeface="Times New Roman" panose="02020603050405020304" pitchFamily="18" charset="0"/>
                <a:ea typeface="Calibri"/>
                <a:cs typeface="Times New Roman" panose="02020603050405020304" pitchFamily="18" charset="0"/>
              </a:rPr>
              <a:t>imposing restrictions or requiring its </a:t>
            </a:r>
            <a:r>
              <a:rPr lang="en-US" sz="1700" dirty="0">
                <a:latin typeface="Times New Roman" panose="02020603050405020304" pitchFamily="18" charset="0"/>
                <a:ea typeface="Calibri"/>
                <a:cs typeface="Times New Roman" panose="02020603050405020304" pitchFamily="18" charset="0"/>
              </a:rPr>
              <a:t>withdrawal from the market where there are reasons to suspect </a:t>
            </a: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the feed is </a:t>
            </a:r>
            <a:r>
              <a:rPr lang="en-US" sz="1700" dirty="0" smtClean="0">
                <a:latin typeface="Times New Roman" panose="02020603050405020304" pitchFamily="18" charset="0"/>
                <a:ea typeface="Calibri"/>
                <a:cs typeface="Times New Roman" panose="02020603050405020304" pitchFamily="18" charset="0"/>
              </a:rPr>
              <a:t>unsafe</a:t>
            </a:r>
            <a:endParaRPr lang="en-US" sz="17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881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16</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Presentation</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more specific provisions of food </a:t>
            </a:r>
            <a:r>
              <a:rPr lang="en-US" sz="1800" dirty="0" smtClean="0">
                <a:latin typeface="Times New Roman" panose="02020603050405020304" pitchFamily="18" charset="0"/>
                <a:ea typeface="Calibri"/>
                <a:cs typeface="Times New Roman" panose="02020603050405020304" pitchFamily="18" charset="0"/>
              </a:rPr>
              <a:t>law, </a:t>
            </a:r>
          </a:p>
          <a:p>
            <a:pPr marL="342900" lvl="3" indent="-342900">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labelling, </a:t>
            </a:r>
            <a:r>
              <a:rPr lang="en-US" sz="1800" dirty="0" smtClean="0">
                <a:latin typeface="Times New Roman" panose="02020603050405020304" pitchFamily="18" charset="0"/>
                <a:ea typeface="Calibri"/>
                <a:cs typeface="Times New Roman" panose="02020603050405020304" pitchFamily="18" charset="0"/>
              </a:rPr>
              <a:t>advertising </a:t>
            </a:r>
            <a:r>
              <a:rPr lang="en-US" sz="1800" dirty="0">
                <a:latin typeface="Times New Roman" panose="02020603050405020304" pitchFamily="18" charset="0"/>
                <a:ea typeface="Calibri"/>
                <a:cs typeface="Times New Roman" panose="02020603050405020304" pitchFamily="18" charset="0"/>
              </a:rPr>
              <a:t>and presentation of food or feed, </a:t>
            </a:r>
            <a:r>
              <a:rPr lang="en-US" sz="1800" dirty="0" smtClean="0">
                <a:latin typeface="Times New Roman" panose="02020603050405020304" pitchFamily="18" charset="0"/>
                <a:ea typeface="Calibri"/>
                <a:cs typeface="Times New Roman" panose="02020603050405020304" pitchFamily="18" charset="0"/>
              </a:rPr>
              <a:t>including</a:t>
            </a:r>
            <a:r>
              <a:rPr lang="en-US" sz="1700" dirty="0" smtClean="0">
                <a:latin typeface="Times New Roman" panose="02020603050405020304" pitchFamily="18" charset="0"/>
                <a:ea typeface="Calibri"/>
                <a:cs typeface="Times New Roman" panose="02020603050405020304" pitchFamily="18" charset="0"/>
              </a:rPr>
              <a:t>: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their </a:t>
            </a:r>
            <a:r>
              <a:rPr lang="en-US" sz="1600" dirty="0">
                <a:latin typeface="Times New Roman" panose="02020603050405020304" pitchFamily="18" charset="0"/>
                <a:ea typeface="Calibri"/>
                <a:cs typeface="Times New Roman" panose="02020603050405020304" pitchFamily="18" charset="0"/>
              </a:rPr>
              <a:t>shape, appearance or </a:t>
            </a:r>
            <a:r>
              <a:rPr lang="en-US" sz="1600" dirty="0" smtClean="0">
                <a:latin typeface="Times New Roman" panose="02020603050405020304" pitchFamily="18" charset="0"/>
                <a:ea typeface="Calibri"/>
                <a:cs typeface="Times New Roman" panose="02020603050405020304" pitchFamily="18" charset="0"/>
              </a:rPr>
              <a:t>packaging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packaging materials </a:t>
            </a:r>
            <a:r>
              <a:rPr lang="en-US" sz="1600" dirty="0" smtClean="0">
                <a:latin typeface="Times New Roman" panose="02020603050405020304" pitchFamily="18" charset="0"/>
                <a:ea typeface="Calibri"/>
                <a:cs typeface="Times New Roman" panose="02020603050405020304" pitchFamily="18" charset="0"/>
              </a:rPr>
              <a:t>used</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manner in which they are arranged and the setting in which they are </a:t>
            </a:r>
            <a:r>
              <a:rPr lang="en-US" sz="1600" dirty="0" smtClean="0">
                <a:latin typeface="Times New Roman" panose="02020603050405020304" pitchFamily="18" charset="0"/>
                <a:ea typeface="Calibri"/>
                <a:cs typeface="Times New Roman" panose="02020603050405020304" pitchFamily="18" charset="0"/>
              </a:rPr>
              <a:t>displayed</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and</a:t>
            </a:r>
          </a:p>
          <a:p>
            <a:pPr marL="800100" lvl="4" indent="-342900">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information which is made available about them through whatever </a:t>
            </a:r>
            <a:r>
              <a:rPr lang="en-US" sz="1600" dirty="0" smtClean="0">
                <a:latin typeface="Times New Roman" panose="02020603050405020304" pitchFamily="18" charset="0"/>
                <a:ea typeface="Calibri"/>
                <a:cs typeface="Times New Roman" panose="02020603050405020304" pitchFamily="18" charset="0"/>
              </a:rPr>
              <a:t>medium</a:t>
            </a:r>
            <a:endParaRPr lang="en-US" sz="1700" dirty="0" smtClean="0">
              <a:latin typeface="Times New Roman" panose="02020603050405020304" pitchFamily="18" charset="0"/>
              <a:ea typeface="Calibri"/>
              <a:cs typeface="Times New Roman" panose="02020603050405020304" pitchFamily="18" charset="0"/>
            </a:endParaRPr>
          </a:p>
          <a:p>
            <a:pPr marL="0" lvl="3"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shall </a:t>
            </a:r>
            <a:r>
              <a:rPr lang="en-US" sz="1800" u="sng" dirty="0">
                <a:latin typeface="Times New Roman" panose="02020603050405020304" pitchFamily="18" charset="0"/>
                <a:ea typeface="Calibri"/>
                <a:cs typeface="Times New Roman" panose="02020603050405020304" pitchFamily="18" charset="0"/>
              </a:rPr>
              <a:t>not mislead 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124729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47500" lnSpcReduction="20000"/>
          </a:bodyPr>
          <a:lstStyle/>
          <a:p>
            <a:pPr marL="0" lvl="0" indent="0">
              <a:lnSpc>
                <a:spcPct val="115000"/>
              </a:lnSpc>
              <a:spcBef>
                <a:spcPts val="600"/>
              </a:spcBef>
              <a:buNone/>
            </a:pPr>
            <a:r>
              <a:rPr lang="en-US" sz="4200" b="1" u="sng" dirty="0">
                <a:solidFill>
                  <a:prstClr val="black"/>
                </a:solidFill>
                <a:latin typeface="Times New Roman" panose="02020603050405020304" pitchFamily="18" charset="0"/>
                <a:ea typeface="Calibri"/>
                <a:cs typeface="Times New Roman" panose="02020603050405020304" pitchFamily="18" charset="0"/>
              </a:rPr>
              <a:t>Article </a:t>
            </a:r>
            <a:r>
              <a:rPr lang="en-US" sz="4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4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3600" b="1" dirty="0" smtClean="0">
                <a:latin typeface="Times New Roman" panose="02020603050405020304" pitchFamily="18" charset="0"/>
                <a:ea typeface="Calibri"/>
                <a:cs typeface="Times New Roman" panose="02020603050405020304" pitchFamily="18" charset="0"/>
              </a:rPr>
              <a:t>Responsibilities</a:t>
            </a: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Food </a:t>
            </a:r>
            <a:r>
              <a:rPr lang="en-US" sz="3600" dirty="0">
                <a:latin typeface="Times New Roman" panose="02020603050405020304" pitchFamily="18" charset="0"/>
                <a:ea typeface="Calibri"/>
                <a:cs typeface="Times New Roman" panose="02020603050405020304" pitchFamily="18" charset="0"/>
              </a:rPr>
              <a:t>and feed business operators at all stages of production, processing and distribution within the businesses under their control shall ensure that foods or feeds satisfy the requirements of food law which are relevant to their activities and shall verify that such requirements are </a:t>
            </a:r>
            <a:r>
              <a:rPr lang="en-US" sz="3600" dirty="0" smtClean="0">
                <a:latin typeface="Times New Roman" panose="02020603050405020304" pitchFamily="18" charset="0"/>
                <a:ea typeface="Calibri"/>
                <a:cs typeface="Times New Roman" panose="02020603050405020304" pitchFamily="18" charset="0"/>
              </a:rPr>
              <a:t>met</a:t>
            </a:r>
            <a:endParaRPr lang="en-US" sz="3600" dirty="0">
              <a:latin typeface="Times New Roman" panose="02020603050405020304" pitchFamily="18" charset="0"/>
              <a:ea typeface="Calibri"/>
              <a:cs typeface="Times New Roman" panose="02020603050405020304" pitchFamily="18" charset="0"/>
            </a:endParaRP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Member </a:t>
            </a:r>
            <a:r>
              <a:rPr lang="en-US" sz="3600" dirty="0">
                <a:latin typeface="Times New Roman" panose="02020603050405020304" pitchFamily="18" charset="0"/>
                <a:ea typeface="Calibri"/>
                <a:cs typeface="Times New Roman" panose="02020603050405020304" pitchFamily="18" charset="0"/>
              </a:rPr>
              <a:t>States shall enforce food law, </a:t>
            </a:r>
            <a:r>
              <a:rPr lang="en-US" sz="3600" dirty="0">
                <a:latin typeface="Times New Roman" panose="02020603050405020304" pitchFamily="18" charset="0"/>
                <a:ea typeface="Calibri"/>
                <a:cs typeface="Times New Roman" panose="02020603050405020304" pitchFamily="18" charset="0"/>
              </a:rPr>
              <a:t>&amp;</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monitor </a:t>
            </a:r>
            <a:r>
              <a:rPr lang="en-US" sz="3600" dirty="0" smtClean="0">
                <a:latin typeface="Times New Roman" panose="02020603050405020304" pitchFamily="18" charset="0"/>
                <a:ea typeface="Calibri"/>
                <a:cs typeface="Times New Roman" panose="02020603050405020304" pitchFamily="18" charset="0"/>
              </a:rPr>
              <a:t>and</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verify that the relevant requirements of food law are fulfilled by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business operators at all stages of production, processing </a:t>
            </a:r>
            <a:r>
              <a:rPr lang="en-US" sz="3600" dirty="0" smtClean="0">
                <a:latin typeface="Times New Roman" panose="02020603050405020304" pitchFamily="18" charset="0"/>
                <a:ea typeface="Calibri"/>
                <a:cs typeface="Times New Roman" panose="02020603050405020304" pitchFamily="18" charset="0"/>
              </a:rPr>
              <a:t>&amp; distribution</a:t>
            </a:r>
            <a:endParaRPr lang="en-US" sz="36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maintain </a:t>
            </a:r>
            <a:r>
              <a:rPr lang="en-US" sz="3600" dirty="0">
                <a:latin typeface="Times New Roman" panose="02020603050405020304" pitchFamily="18" charset="0"/>
                <a:ea typeface="Calibri"/>
                <a:cs typeface="Times New Roman" panose="02020603050405020304" pitchFamily="18" charset="0"/>
              </a:rPr>
              <a:t>a system of official controls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other activities as appropriate to the </a:t>
            </a:r>
            <a:r>
              <a:rPr lang="en-US" sz="3600" dirty="0" smtClean="0">
                <a:latin typeface="Times New Roman" panose="02020603050405020304" pitchFamily="18" charset="0"/>
                <a:ea typeface="Calibri"/>
                <a:cs typeface="Times New Roman" panose="02020603050405020304" pitchFamily="18" charset="0"/>
              </a:rPr>
              <a:t>circumstances </a:t>
            </a:r>
            <a:r>
              <a:rPr lang="en-US" sz="3400" dirty="0" smtClean="0">
                <a:latin typeface="Times New Roman" panose="02020603050405020304" pitchFamily="18" charset="0"/>
                <a:ea typeface="Calibri"/>
                <a:cs typeface="Times New Roman" panose="02020603050405020304" pitchFamily="18" charset="0"/>
              </a:rPr>
              <a:t>(public </a:t>
            </a:r>
            <a:r>
              <a:rPr lang="en-US" sz="3400" dirty="0">
                <a:latin typeface="Times New Roman" panose="02020603050405020304" pitchFamily="18" charset="0"/>
                <a:ea typeface="Calibri"/>
                <a:cs typeface="Times New Roman" panose="02020603050405020304" pitchFamily="18" charset="0"/>
              </a:rPr>
              <a:t>communication on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and risk,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surveillance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other monitoring activities covering all stages of production, processing </a:t>
            </a:r>
            <a:r>
              <a:rPr lang="en-US" sz="3400" dirty="0" smtClean="0">
                <a:latin typeface="Times New Roman" panose="02020603050405020304" pitchFamily="18" charset="0"/>
                <a:ea typeface="Calibri"/>
                <a:cs typeface="Times New Roman" panose="02020603050405020304" pitchFamily="18" charset="0"/>
              </a:rPr>
              <a:t>&amp; distribution)</a:t>
            </a:r>
            <a:endParaRPr lang="en-US" sz="34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lay </a:t>
            </a:r>
            <a:r>
              <a:rPr lang="en-US" sz="3600" dirty="0">
                <a:latin typeface="Times New Roman" panose="02020603050405020304" pitchFamily="18" charset="0"/>
                <a:ea typeface="Calibri"/>
                <a:cs typeface="Times New Roman" panose="02020603050405020304" pitchFamily="18" charset="0"/>
              </a:rPr>
              <a:t>down the rules on measures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penalties applicable to infringements of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a:t>
            </a:r>
            <a:r>
              <a:rPr lang="en-US" sz="3600" dirty="0" smtClean="0">
                <a:latin typeface="Times New Roman" panose="02020603050405020304" pitchFamily="18" charset="0"/>
                <a:ea typeface="Calibri"/>
                <a:cs typeface="Times New Roman" panose="02020603050405020304" pitchFamily="18" charset="0"/>
              </a:rPr>
              <a:t>law</a:t>
            </a:r>
          </a:p>
          <a:p>
            <a:pPr marL="268288" lvl="3" indent="0">
              <a:lnSpc>
                <a:spcPct val="115000"/>
              </a:lnSpc>
              <a:spcBef>
                <a:spcPts val="600"/>
              </a:spcBef>
              <a:spcAft>
                <a:spcPts val="600"/>
              </a:spcAft>
              <a:buNone/>
            </a:pPr>
            <a:r>
              <a:rPr lang="en-US" sz="3600" dirty="0">
                <a:latin typeface="Times New Roman" panose="02020603050405020304" pitchFamily="18" charset="0"/>
                <a:ea typeface="Calibri"/>
                <a:cs typeface="Times New Roman" panose="02020603050405020304" pitchFamily="18" charset="0"/>
              </a:rPr>
              <a:t>→</a:t>
            </a:r>
            <a:r>
              <a:rPr lang="en-US" sz="3600" dirty="0" smtClean="0">
                <a:latin typeface="Times New Roman" panose="02020603050405020304" pitchFamily="18" charset="0"/>
                <a:ea typeface="Calibri"/>
                <a:cs typeface="Times New Roman" panose="02020603050405020304" pitchFamily="18" charset="0"/>
              </a:rPr>
              <a:t> measures </a:t>
            </a:r>
            <a:r>
              <a:rPr lang="en-US" sz="3600" dirty="0">
                <a:latin typeface="Times New Roman" panose="02020603050405020304" pitchFamily="18" charset="0"/>
                <a:ea typeface="Calibri"/>
                <a:cs typeface="Times New Roman" panose="02020603050405020304" pitchFamily="18" charset="0"/>
              </a:rPr>
              <a:t>and penalties </a:t>
            </a:r>
            <a:r>
              <a:rPr lang="en-US" sz="3600" dirty="0" smtClean="0">
                <a:latin typeface="Times New Roman" panose="02020603050405020304" pitchFamily="18" charset="0"/>
                <a:ea typeface="Calibri"/>
                <a:cs typeface="Times New Roman" panose="02020603050405020304" pitchFamily="18" charset="0"/>
              </a:rPr>
              <a:t>shall </a:t>
            </a:r>
            <a:r>
              <a:rPr lang="en-US" sz="3600" dirty="0">
                <a:latin typeface="Times New Roman" panose="02020603050405020304" pitchFamily="18" charset="0"/>
                <a:ea typeface="Calibri"/>
                <a:cs typeface="Times New Roman" panose="02020603050405020304" pitchFamily="18" charset="0"/>
              </a:rPr>
              <a:t>be effective, proportionate and dissuasive</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263828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34888" y="1700808"/>
            <a:ext cx="8229600" cy="3888432"/>
          </a:xfrm>
        </p:spPr>
        <p:txBody>
          <a:bodyPr>
            <a:normAutofit/>
          </a:bodyPr>
          <a:lstStyle/>
          <a:p>
            <a:pPr marL="354013" lvl="0" indent="-354013">
              <a:spcBef>
                <a:spcPts val="0"/>
              </a:spcBef>
              <a:spcAft>
                <a:spcPts val="1200"/>
              </a:spcAft>
              <a:buNone/>
            </a:pPr>
            <a:r>
              <a:rPr lang="en-US" sz="2000" b="1" dirty="0" smtClean="0">
                <a:solidFill>
                  <a:prstClr val="black"/>
                </a:solidFill>
                <a:latin typeface="Times New Roman" panose="02020603050405020304" pitchFamily="18" charset="0"/>
                <a:cs typeface="Times New Roman" panose="02020603050405020304" pitchFamily="18" charset="0"/>
              </a:rPr>
              <a:t>General food laws (principles, hygiene, traceability)</a:t>
            </a:r>
          </a:p>
          <a:p>
            <a:pPr marL="0" lvl="0" indent="450850">
              <a:lnSpc>
                <a:spcPct val="115000"/>
              </a:lnSpc>
              <a:spcBef>
                <a:spcPts val="600"/>
              </a:spcBef>
              <a:spcAft>
                <a:spcPts val="1000"/>
              </a:spcAft>
              <a:buNone/>
            </a:pPr>
            <a:r>
              <a:rPr lang="en-US" sz="2000" dirty="0" smtClean="0">
                <a:latin typeface="Times New Roman" panose="02020603050405020304" pitchFamily="18" charset="0"/>
                <a:ea typeface="Calibri"/>
                <a:cs typeface="Times New Roman" panose="02020603050405020304" pitchFamily="18" charset="0"/>
              </a:rPr>
              <a:t>Introduction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Regulation </a:t>
            </a:r>
            <a:r>
              <a:rPr lang="en-US" sz="2000" dirty="0">
                <a:latin typeface="Times New Roman" panose="02020603050405020304" pitchFamily="18" charset="0"/>
                <a:ea typeface="Calibri"/>
                <a:cs typeface="Times New Roman" panose="02020603050405020304" pitchFamily="18" charset="0"/>
              </a:rPr>
              <a:t>(EC) No </a:t>
            </a:r>
            <a:r>
              <a:rPr lang="en-US" sz="2000" dirty="0" smtClean="0">
                <a:latin typeface="Times New Roman" panose="02020603050405020304" pitchFamily="18" charset="0"/>
                <a:ea typeface="Calibri"/>
                <a:cs typeface="Times New Roman" panose="02020603050405020304" pitchFamily="18" charset="0"/>
              </a:rPr>
              <a:t>178/2002</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EU Food Hygiene Legislation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Food-specific legislation related to traceability</a:t>
            </a:r>
            <a:endParaRPr lang="en-US" sz="20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95025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92500" lnSpcReduction="1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Responsibilities</a:t>
            </a: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As a </a:t>
            </a:r>
            <a:r>
              <a:rPr lang="en-US" sz="1700" dirty="0">
                <a:latin typeface="Times New Roman" panose="02020603050405020304" pitchFamily="18" charset="0"/>
                <a:ea typeface="Calibri"/>
                <a:cs typeface="Times New Roman" panose="02020603050405020304" pitchFamily="18" charset="0"/>
              </a:rPr>
              <a:t>food business is best placed to devise a safe system for supplying food/feed </a:t>
            </a:r>
            <a:r>
              <a:rPr lang="en-US" sz="1700" dirty="0" smtClean="0">
                <a:latin typeface="Times New Roman" panose="02020603050405020304" pitchFamily="18" charset="0"/>
                <a:ea typeface="Calibri"/>
                <a:cs typeface="Times New Roman" panose="02020603050405020304" pitchFamily="18" charset="0"/>
              </a:rPr>
              <a:t>&amp; ensuring </a:t>
            </a:r>
            <a:r>
              <a:rPr lang="en-US" sz="1700" dirty="0">
                <a:latin typeface="Times New Roman" panose="02020603050405020304" pitchFamily="18" charset="0"/>
                <a:ea typeface="Calibri"/>
                <a:cs typeface="Times New Roman" panose="02020603050405020304" pitchFamily="18" charset="0"/>
              </a:rPr>
              <a:t>that the food/feed it supplies is safe, </a:t>
            </a:r>
            <a:r>
              <a:rPr lang="en-US" sz="1700" u="sng" dirty="0">
                <a:latin typeface="Times New Roman" panose="02020603050405020304" pitchFamily="18" charset="0"/>
                <a:ea typeface="Calibri"/>
                <a:cs typeface="Times New Roman" panose="02020603050405020304" pitchFamily="18" charset="0"/>
              </a:rPr>
              <a:t>it holds primary legal responsibility for ensuring compliance </a:t>
            </a:r>
            <a:r>
              <a:rPr lang="en-US" sz="1700" dirty="0">
                <a:latin typeface="Times New Roman" panose="02020603050405020304" pitchFamily="18" charset="0"/>
                <a:ea typeface="Calibri"/>
                <a:cs typeface="Times New Roman" panose="02020603050405020304" pitchFamily="18" charset="0"/>
              </a:rPr>
              <a:t>with food </a:t>
            </a:r>
            <a:r>
              <a:rPr lang="en-US" sz="1700" dirty="0" smtClean="0">
                <a:latin typeface="Times New Roman" panose="02020603050405020304" pitchFamily="18" charset="0"/>
                <a:ea typeface="Calibri"/>
                <a:cs typeface="Times New Roman" panose="02020603050405020304" pitchFamily="18" charset="0"/>
              </a:rPr>
              <a:t>law &amp; </a:t>
            </a:r>
            <a:r>
              <a:rPr lang="en-US" sz="1700" dirty="0">
                <a:latin typeface="Times New Roman" panose="02020603050405020304" pitchFamily="18" charset="0"/>
                <a:ea typeface="Calibri"/>
                <a:cs typeface="Times New Roman" panose="02020603050405020304" pitchFamily="18" charset="0"/>
              </a:rPr>
              <a:t>in particular food </a:t>
            </a:r>
            <a:r>
              <a:rPr lang="en-US" sz="1700" dirty="0" smtClean="0">
                <a:latin typeface="Times New Roman" panose="02020603050405020304" pitchFamily="18" charset="0"/>
                <a:ea typeface="Calibri"/>
                <a:cs typeface="Times New Roman" panose="02020603050405020304" pitchFamily="18" charset="0"/>
              </a:rPr>
              <a:t>safety (→ fundamental role of </a:t>
            </a:r>
            <a:r>
              <a:rPr lang="en-US" sz="1700" dirty="0">
                <a:latin typeface="Times New Roman" panose="02020603050405020304" pitchFamily="18" charset="0"/>
                <a:ea typeface="Calibri"/>
                <a:cs typeface="Times New Roman" panose="02020603050405020304" pitchFamily="18" charset="0"/>
              </a:rPr>
              <a:t>food </a:t>
            </a:r>
            <a:r>
              <a:rPr lang="en-US" sz="1700" dirty="0" smtClean="0">
                <a:latin typeface="Times New Roman" panose="02020603050405020304" pitchFamily="18" charset="0"/>
                <a:ea typeface="Calibri"/>
                <a:cs typeface="Times New Roman" panose="02020603050405020304" pitchFamily="18" charset="0"/>
              </a:rPr>
              <a:t>businesses </a:t>
            </a:r>
            <a:r>
              <a:rPr lang="en-US" sz="1700" dirty="0">
                <a:latin typeface="Times New Roman" panose="02020603050405020304" pitchFamily="18" charset="0"/>
                <a:ea typeface="Calibri"/>
                <a:cs typeface="Times New Roman" panose="02020603050405020304" pitchFamily="18" charset="0"/>
              </a:rPr>
              <a:t>to the farm to table </a:t>
            </a:r>
            <a:r>
              <a:rPr lang="en-US" sz="1700" dirty="0" smtClean="0">
                <a:latin typeface="Times New Roman" panose="02020603050405020304" pitchFamily="18" charset="0"/>
                <a:ea typeface="Calibri"/>
                <a:cs typeface="Times New Roman" panose="02020603050405020304" pitchFamily="18" charset="0"/>
              </a:rPr>
              <a:t>policy, covering </a:t>
            </a:r>
            <a:r>
              <a:rPr lang="en-US" sz="1700" dirty="0">
                <a:latin typeface="Times New Roman" panose="02020603050405020304" pitchFamily="18" charset="0"/>
                <a:ea typeface="Calibri"/>
                <a:cs typeface="Times New Roman" panose="02020603050405020304" pitchFamily="18" charset="0"/>
              </a:rPr>
              <a:t>all sectors of the food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Defining responsibilities should consider the fact that interactions </a:t>
            </a:r>
            <a:r>
              <a:rPr lang="en-US" sz="1700" dirty="0">
                <a:latin typeface="Times New Roman" panose="02020603050405020304" pitchFamily="18" charset="0"/>
                <a:ea typeface="Calibri"/>
                <a:cs typeface="Times New Roman" panose="02020603050405020304" pitchFamily="18" charset="0"/>
              </a:rPr>
              <a:t>between producers, manufacturers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distributors are becoming increasingly </a:t>
            </a:r>
            <a:r>
              <a:rPr lang="en-US" sz="1700" dirty="0" smtClean="0">
                <a:latin typeface="Times New Roman" panose="02020603050405020304" pitchFamily="18" charset="0"/>
                <a:ea typeface="Calibri"/>
                <a:cs typeface="Times New Roman" panose="02020603050405020304" pitchFamily="18" charset="0"/>
              </a:rPr>
              <a:t>complex (in </a:t>
            </a:r>
            <a:r>
              <a:rPr lang="en-US" sz="1700" dirty="0">
                <a:latin typeface="Times New Roman" panose="02020603050405020304" pitchFamily="18" charset="0"/>
                <a:ea typeface="Calibri"/>
                <a:cs typeface="Times New Roman" panose="02020603050405020304" pitchFamily="18" charset="0"/>
              </a:rPr>
              <a:t>many cases primary producers have contractual obligations to manufacturers or distributors to meet specifications which cover quality and/or </a:t>
            </a:r>
            <a:r>
              <a:rPr lang="en-US" sz="1700" dirty="0" smtClean="0">
                <a:latin typeface="Times New Roman" panose="02020603050405020304" pitchFamily="18" charset="0"/>
                <a:ea typeface="Calibri"/>
                <a:cs typeface="Times New Roman" panose="02020603050405020304" pitchFamily="18" charset="0"/>
              </a:rPr>
              <a:t>safety)</a:t>
            </a: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E</a:t>
            </a:r>
            <a:r>
              <a:rPr lang="en-US" sz="1700" dirty="0" smtClean="0">
                <a:latin typeface="Times New Roman" panose="02020603050405020304" pitchFamily="18" charset="0"/>
                <a:ea typeface="Calibri"/>
                <a:cs typeface="Times New Roman" panose="02020603050405020304" pitchFamily="18" charset="0"/>
              </a:rPr>
              <a:t>ach </a:t>
            </a:r>
            <a:r>
              <a:rPr lang="en-US" sz="1700" dirty="0">
                <a:latin typeface="Times New Roman" panose="02020603050405020304" pitchFamily="18" charset="0"/>
                <a:ea typeface="Calibri"/>
                <a:cs typeface="Times New Roman" panose="02020603050405020304" pitchFamily="18" charset="0"/>
              </a:rPr>
              <a:t>link in the food chain should take the measures necessary to ensure compliance with food law requirements within the context of its own specific </a:t>
            </a:r>
            <a:r>
              <a:rPr lang="en-US" sz="1700" dirty="0" smtClean="0">
                <a:latin typeface="Times New Roman" panose="02020603050405020304" pitchFamily="18" charset="0"/>
                <a:ea typeface="Calibri"/>
                <a:cs typeface="Times New Roman" panose="02020603050405020304" pitchFamily="18" charset="0"/>
              </a:rPr>
              <a:t>activities (like applying </a:t>
            </a:r>
            <a:r>
              <a:rPr lang="en-US" sz="1700" dirty="0">
                <a:latin typeface="Times New Roman" panose="02020603050405020304" pitchFamily="18" charset="0"/>
                <a:ea typeface="Calibri"/>
                <a:cs typeface="Times New Roman" panose="02020603050405020304" pitchFamily="18" charset="0"/>
              </a:rPr>
              <a:t>HACCP-type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Where a product is found failing food law requirements, the liability of each link in the chain should be reviewed according to whether or not it has properly fulfilled its own specific </a:t>
            </a:r>
            <a:r>
              <a:rPr lang="en-US" sz="1700" dirty="0" smtClean="0">
                <a:latin typeface="Times New Roman" panose="02020603050405020304" pitchFamily="18" charset="0"/>
                <a:ea typeface="Calibri"/>
                <a:cs typeface="Times New Roman" panose="02020603050405020304" pitchFamily="18" charset="0"/>
              </a:rPr>
              <a:t>responsibilities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458976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1. The </a:t>
            </a:r>
            <a:r>
              <a:rPr lang="en-US" sz="1800" dirty="0">
                <a:latin typeface="Times New Roman" panose="02020603050405020304" pitchFamily="18" charset="0"/>
                <a:ea typeface="Calibri"/>
                <a:cs typeface="Times New Roman" panose="02020603050405020304" pitchFamily="18" charset="0"/>
              </a:rPr>
              <a:t>traceability of food, feed, food-producing animals, and any other substance intended to be, or expected to be, incorporated into a food or feed shall be established at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None/>
            </a:pPr>
            <a:r>
              <a:rPr lang="en-US" sz="1800" dirty="0">
                <a:latin typeface="Times New Roman" panose="02020603050405020304" pitchFamily="18" charset="0"/>
                <a:ea typeface="Calibri"/>
                <a:cs typeface="Times New Roman" panose="02020603050405020304" pitchFamily="18" charset="0"/>
              </a:rPr>
              <a:t>2. Food and feed business operators shall be able to identify any person from whom they have been supplied with a food, a feed, a food-producing animal, or any substance intended to be, or expected to be, incorporated into a food or </a:t>
            </a:r>
            <a:r>
              <a:rPr lang="en-US" sz="1800" dirty="0" smtClean="0">
                <a:latin typeface="Times New Roman" panose="02020603050405020304" pitchFamily="18" charset="0"/>
                <a:ea typeface="Calibri"/>
                <a:cs typeface="Times New Roman" panose="02020603050405020304" pitchFamily="18" charset="0"/>
              </a:rPr>
              <a:t>feed </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     → such </a:t>
            </a:r>
            <a:r>
              <a:rPr lang="en-US" sz="1800" dirty="0">
                <a:latin typeface="Times New Roman" panose="02020603050405020304" pitchFamily="18" charset="0"/>
                <a:ea typeface="Calibri"/>
                <a:cs typeface="Times New Roman" panose="02020603050405020304" pitchFamily="18" charset="0"/>
              </a:rPr>
              <a:t>operators shall have in place systems and procedures which allow for this information to be made available to the competent authorities on </a:t>
            </a:r>
            <a:r>
              <a:rPr lang="en-US" sz="1800" dirty="0" smtClean="0">
                <a:latin typeface="Times New Roman" panose="02020603050405020304" pitchFamily="18" charset="0"/>
                <a:ea typeface="Calibri"/>
                <a:cs typeface="Times New Roman" panose="02020603050405020304" pitchFamily="18" charset="0"/>
              </a:rPr>
              <a:t>demand</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57103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182563" lvl="0" indent="-182563">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3</a:t>
            </a:r>
            <a:r>
              <a:rPr lang="en-US" sz="1800" dirty="0">
                <a:latin typeface="Times New Roman" panose="02020603050405020304" pitchFamily="18" charset="0"/>
                <a:ea typeface="Calibri"/>
                <a:cs typeface="Times New Roman" panose="02020603050405020304" pitchFamily="18" charset="0"/>
              </a:rPr>
              <a:t>. Food and feed business operators shall have in place systems and procedures to identify the other businesses to which their products have been </a:t>
            </a:r>
            <a:r>
              <a:rPr lang="en-US" sz="1800" dirty="0" smtClean="0">
                <a:latin typeface="Times New Roman" panose="02020603050405020304" pitchFamily="18" charset="0"/>
                <a:ea typeface="Calibri"/>
                <a:cs typeface="Times New Roman" panose="02020603050405020304" pitchFamily="18" charset="0"/>
              </a:rPr>
              <a:t>supplied → this </a:t>
            </a:r>
            <a:r>
              <a:rPr lang="en-US" sz="1800" dirty="0">
                <a:latin typeface="Times New Roman" panose="02020603050405020304" pitchFamily="18" charset="0"/>
                <a:ea typeface="Calibri"/>
                <a:cs typeface="Times New Roman" panose="02020603050405020304" pitchFamily="18" charset="0"/>
              </a:rPr>
              <a:t>information shall be made available to the competent authorities on demand</a:t>
            </a:r>
          </a:p>
          <a:p>
            <a:pPr marL="182563" lvl="0" indent="-182563">
              <a:lnSpc>
                <a:spcPct val="115000"/>
              </a:lnSpc>
              <a:spcBef>
                <a:spcPts val="600"/>
              </a:spcBef>
              <a:spcAft>
                <a:spcPts val="1200"/>
              </a:spcAft>
              <a:buNone/>
            </a:pPr>
            <a:r>
              <a:rPr lang="en-US" sz="1800" dirty="0">
                <a:latin typeface="Times New Roman" panose="02020603050405020304" pitchFamily="18" charset="0"/>
                <a:ea typeface="Calibri"/>
                <a:cs typeface="Times New Roman" panose="02020603050405020304" pitchFamily="18" charset="0"/>
              </a:rPr>
              <a:t>4. Food or feed which is placed on the market or is likely to be placed on the market in the Community shall be adequately labelled or identified to facilitate its traceability, through relevant documentation or information in accordance with the relevant requirements of more specific provisions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034305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spcAft>
                <a:spcPts val="600"/>
              </a:spcAft>
              <a:buNone/>
            </a:pPr>
            <a:r>
              <a:rPr lang="en-US" sz="1900" u="sng" dirty="0" smtClean="0">
                <a:latin typeface="Times New Roman" panose="02020603050405020304" pitchFamily="18" charset="0"/>
                <a:ea typeface="Calibri"/>
                <a:cs typeface="Times New Roman" panose="02020603050405020304" pitchFamily="18" charset="0"/>
              </a:rPr>
              <a:t>Rationale</a:t>
            </a:r>
            <a:r>
              <a:rPr lang="en-US" sz="1900" dirty="0" smtClean="0">
                <a:latin typeface="Times New Roman" panose="02020603050405020304" pitchFamily="18" charset="0"/>
                <a:ea typeface="Calibri"/>
                <a:cs typeface="Times New Roman" panose="02020603050405020304" pitchFamily="18" charset="0"/>
              </a:rPr>
              <a:t>: Traceability is a way of assisting in having a food safety problem: </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targeted withdrawal and recall of food, thereby avoiding unnecessary disruption of </a:t>
            </a:r>
            <a:r>
              <a:rPr lang="en-US" sz="1900" dirty="0" smtClean="0">
                <a:latin typeface="Times New Roman" panose="02020603050405020304" pitchFamily="18" charset="0"/>
                <a:ea typeface="Calibri"/>
                <a:cs typeface="Times New Roman" panose="02020603050405020304" pitchFamily="18" charset="0"/>
              </a:rPr>
              <a:t>trade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enables </a:t>
            </a:r>
            <a:r>
              <a:rPr lang="en-US" sz="1900" dirty="0">
                <a:latin typeface="Times New Roman" panose="02020603050405020304" pitchFamily="18" charset="0"/>
                <a:ea typeface="Calibri"/>
                <a:cs typeface="Times New Roman" panose="02020603050405020304" pitchFamily="18" charset="0"/>
              </a:rPr>
              <a:t>consumers to be provided with accurate information concerning implicated products, thereby helping to maintain consumer </a:t>
            </a:r>
            <a:r>
              <a:rPr lang="en-US" sz="1900" dirty="0" smtClean="0">
                <a:latin typeface="Times New Roman" panose="02020603050405020304" pitchFamily="18" charset="0"/>
                <a:ea typeface="Calibri"/>
                <a:cs typeface="Times New Roman" panose="02020603050405020304" pitchFamily="18" charset="0"/>
              </a:rPr>
              <a:t>confidence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risk assessment by control authorities</a:t>
            </a:r>
          </a:p>
          <a:p>
            <a:pPr lvl="0">
              <a:lnSpc>
                <a:spcPct val="115000"/>
              </a:lnSpc>
              <a:spcBef>
                <a:spcPts val="600"/>
              </a:spcBef>
            </a:pPr>
            <a:r>
              <a:rPr lang="en-US" sz="1900" dirty="0">
                <a:latin typeface="Times New Roman" panose="02020603050405020304" pitchFamily="18" charset="0"/>
                <a:ea typeface="Calibri"/>
                <a:cs typeface="Times New Roman" panose="02020603050405020304" pitchFamily="18" charset="0"/>
              </a:rPr>
              <a:t>A</a:t>
            </a:r>
            <a:r>
              <a:rPr lang="en-US" sz="1900" dirty="0" smtClean="0">
                <a:latin typeface="Times New Roman" panose="02020603050405020304" pitchFamily="18" charset="0"/>
                <a:ea typeface="Calibri"/>
                <a:cs typeface="Times New Roman" panose="02020603050405020304" pitchFamily="18" charset="0"/>
              </a:rPr>
              <a:t>part </a:t>
            </a:r>
            <a:r>
              <a:rPr lang="en-US" sz="1900" dirty="0">
                <a:latin typeface="Times New Roman" panose="02020603050405020304" pitchFamily="18" charset="0"/>
                <a:ea typeface="Calibri"/>
                <a:cs typeface="Times New Roman" panose="02020603050405020304" pitchFamily="18" charset="0"/>
              </a:rPr>
              <a:t>from </a:t>
            </a:r>
            <a:r>
              <a:rPr lang="en-US" sz="1900" dirty="0" smtClean="0">
                <a:latin typeface="Times New Roman" panose="02020603050405020304" pitchFamily="18" charset="0"/>
                <a:ea typeface="Calibri"/>
                <a:cs typeface="Times New Roman" panose="02020603050405020304" pitchFamily="18" charset="0"/>
              </a:rPr>
              <a:t>its </a:t>
            </a:r>
            <a:r>
              <a:rPr lang="en-US" sz="1900" dirty="0">
                <a:latin typeface="Times New Roman" panose="02020603050405020304" pitchFamily="18" charset="0"/>
                <a:ea typeface="Calibri"/>
                <a:cs typeface="Times New Roman" panose="02020603050405020304" pitchFamily="18" charset="0"/>
              </a:rPr>
              <a:t>food safety role, traceability </a:t>
            </a:r>
            <a:r>
              <a:rPr lang="en-US" sz="1900" dirty="0" smtClean="0">
                <a:latin typeface="Times New Roman" panose="02020603050405020304" pitchFamily="18" charset="0"/>
                <a:ea typeface="Calibri"/>
                <a:cs typeface="Times New Roman" panose="02020603050405020304" pitchFamily="18" charset="0"/>
              </a:rPr>
              <a:t>also helps </a:t>
            </a:r>
            <a:r>
              <a:rPr lang="en-US" sz="1900" dirty="0">
                <a:latin typeface="Times New Roman" panose="02020603050405020304" pitchFamily="18" charset="0"/>
                <a:ea typeface="Calibri"/>
                <a:cs typeface="Times New Roman" panose="02020603050405020304" pitchFamily="18" charset="0"/>
              </a:rPr>
              <a:t>to </a:t>
            </a:r>
            <a:r>
              <a:rPr lang="en-US" sz="1900" dirty="0" smtClean="0">
                <a:latin typeface="Times New Roman" panose="02020603050405020304" pitchFamily="18" charset="0"/>
                <a:ea typeface="Calibri"/>
                <a:cs typeface="Times New Roman" panose="02020603050405020304" pitchFamily="18" charset="0"/>
              </a:rPr>
              <a:t>ensure</a:t>
            </a:r>
            <a:r>
              <a:rPr lang="en-US" sz="1800" dirty="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fair </a:t>
            </a:r>
            <a:r>
              <a:rPr lang="en-US" sz="1700" dirty="0">
                <a:latin typeface="Times New Roman" panose="02020603050405020304" pitchFamily="18" charset="0"/>
                <a:ea typeface="Calibri"/>
                <a:cs typeface="Times New Roman" panose="02020603050405020304" pitchFamily="18" charset="0"/>
              </a:rPr>
              <a:t>trading amongst </a:t>
            </a:r>
            <a:r>
              <a:rPr lang="en-US" sz="1700" dirty="0" smtClean="0">
                <a:latin typeface="Times New Roman" panose="02020603050405020304" pitchFamily="18" charset="0"/>
                <a:ea typeface="Calibri"/>
                <a:cs typeface="Times New Roman" panose="02020603050405020304" pitchFamily="18" charset="0"/>
              </a:rPr>
              <a:t>operators</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reliability of information supplied to consumers in terms of substantiating claims made by </a:t>
            </a:r>
            <a:r>
              <a:rPr lang="en-US" sz="1700" dirty="0" smtClean="0">
                <a:latin typeface="Times New Roman" panose="02020603050405020304" pitchFamily="18" charset="0"/>
                <a:ea typeface="Calibri"/>
                <a:cs typeface="Times New Roman" panose="02020603050405020304" pitchFamily="18" charset="0"/>
              </a:rPr>
              <a:t>manufacturers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69722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Covered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requirements apply to food business operators at all stages of the food/feed chain, from primary </a:t>
            </a:r>
            <a:r>
              <a:rPr lang="en-US" sz="1800" dirty="0" smtClean="0">
                <a:latin typeface="Times New Roman" panose="02020603050405020304" pitchFamily="18" charset="0"/>
                <a:ea typeface="Calibri"/>
                <a:cs typeface="Times New Roman" panose="02020603050405020304" pitchFamily="18" charset="0"/>
              </a:rPr>
              <a:t>production, food/feed </a:t>
            </a:r>
            <a:r>
              <a:rPr lang="en-US" sz="1800" dirty="0">
                <a:latin typeface="Times New Roman" panose="02020603050405020304" pitchFamily="18" charset="0"/>
                <a:ea typeface="Calibri"/>
                <a:cs typeface="Times New Roman" panose="02020603050405020304" pitchFamily="18" charset="0"/>
              </a:rPr>
              <a:t>processing to distribution </a:t>
            </a:r>
            <a:r>
              <a:rPr lang="en-US" sz="1800" dirty="0" smtClean="0">
                <a:latin typeface="Times New Roman" panose="02020603050405020304" pitchFamily="18" charset="0"/>
                <a:ea typeface="Calibri"/>
                <a:cs typeface="Times New Roman" panose="02020603050405020304" pitchFamily="18" charset="0"/>
              </a:rPr>
              <a:t>&amp; supply </a:t>
            </a: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Brokers are included, </a:t>
            </a:r>
            <a:r>
              <a:rPr lang="en-US" sz="1800" dirty="0">
                <a:latin typeface="Times New Roman" panose="02020603050405020304" pitchFamily="18" charset="0"/>
                <a:ea typeface="Calibri"/>
                <a:cs typeface="Times New Roman" panose="02020603050405020304" pitchFamily="18" charset="0"/>
              </a:rPr>
              <a:t>regardless of </a:t>
            </a:r>
            <a:r>
              <a:rPr lang="en-US" sz="1800" dirty="0" smtClean="0">
                <a:latin typeface="Times New Roman" panose="02020603050405020304" pitchFamily="18" charset="0"/>
                <a:ea typeface="Calibri"/>
                <a:cs typeface="Times New Roman" panose="02020603050405020304" pitchFamily="18" charset="0"/>
              </a:rPr>
              <a:t>physical </a:t>
            </a:r>
            <a:r>
              <a:rPr lang="en-US" sz="1800" dirty="0">
                <a:latin typeface="Times New Roman" panose="02020603050405020304" pitchFamily="18" charset="0"/>
                <a:ea typeface="Calibri"/>
                <a:cs typeface="Times New Roman" panose="02020603050405020304" pitchFamily="18" charset="0"/>
              </a:rPr>
              <a:t>possession of the food/feed </a:t>
            </a:r>
            <a:endParaRPr lang="en-US" sz="18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Member </a:t>
            </a:r>
            <a:r>
              <a:rPr lang="en-US" sz="1800" dirty="0">
                <a:latin typeface="Times New Roman" panose="02020603050405020304" pitchFamily="18" charset="0"/>
                <a:ea typeface="Calibri"/>
                <a:cs typeface="Times New Roman" panose="02020603050405020304" pitchFamily="18" charset="0"/>
              </a:rPr>
              <a:t>States should take into account the degree of organisation and continuity of their </a:t>
            </a:r>
            <a:r>
              <a:rPr lang="en-US" sz="1800" dirty="0" smtClean="0">
                <a:latin typeface="Times New Roman" panose="02020603050405020304" pitchFamily="18" charset="0"/>
                <a:ea typeface="Calibri"/>
                <a:cs typeface="Times New Roman" panose="02020603050405020304" pitchFamily="18" charset="0"/>
              </a:rPr>
              <a:t>activities</a:t>
            </a: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Where transportation/storage is integrated within a food/feed business, the business </a:t>
            </a:r>
            <a:r>
              <a:rPr lang="en-US" sz="1800" dirty="0" smtClean="0">
                <a:latin typeface="Times New Roman" panose="02020603050405020304" pitchFamily="18" charset="0"/>
                <a:ea typeface="Calibri"/>
                <a:cs typeface="Times New Roman" panose="02020603050405020304" pitchFamily="18" charset="0"/>
              </a:rPr>
              <a:t>as a </a:t>
            </a:r>
            <a:r>
              <a:rPr lang="en-US" sz="1800" dirty="0">
                <a:latin typeface="Times New Roman" panose="02020603050405020304" pitchFamily="18" charset="0"/>
                <a:ea typeface="Calibri"/>
                <a:cs typeface="Times New Roman" panose="02020603050405020304" pitchFamily="18" charset="0"/>
              </a:rPr>
              <a:t>whole must comply with the provision of traceability </a:t>
            </a:r>
            <a:r>
              <a:rPr lang="en-US" sz="1800" dirty="0" smtClean="0">
                <a:latin typeface="Times New Roman" panose="02020603050405020304" pitchFamily="18" charset="0"/>
                <a:ea typeface="Calibri"/>
                <a:cs typeface="Times New Roman" panose="02020603050405020304" pitchFamily="18" charset="0"/>
              </a:rPr>
              <a:t>principle </a:t>
            </a:r>
          </a:p>
          <a:p>
            <a:pPr marL="354013" lvl="0" indent="0">
              <a:lnSpc>
                <a:spcPct val="115000"/>
              </a:lnSpc>
              <a:spcBef>
                <a:spcPts val="0"/>
              </a:spcBef>
              <a:buNone/>
            </a:pPr>
            <a:r>
              <a:rPr lang="en-US" sz="1800" dirty="0" smtClean="0">
                <a:latin typeface="Times New Roman" panose="02020603050405020304" pitchFamily="18" charset="0"/>
                <a:ea typeface="Calibri"/>
                <a:cs typeface="Times New Roman" panose="02020603050405020304" pitchFamily="18" charset="0"/>
              </a:rPr>
              <a:t>→ for </a:t>
            </a:r>
            <a:r>
              <a:rPr lang="en-US" sz="1800" dirty="0">
                <a:latin typeface="Times New Roman" panose="02020603050405020304" pitchFamily="18" charset="0"/>
                <a:ea typeface="Calibri"/>
                <a:cs typeface="Times New Roman" panose="02020603050405020304" pitchFamily="18" charset="0"/>
              </a:rPr>
              <a:t>the transport </a:t>
            </a:r>
            <a:r>
              <a:rPr lang="en-US" sz="1800" dirty="0" smtClean="0">
                <a:latin typeface="Times New Roman" panose="02020603050405020304" pitchFamily="18" charset="0"/>
                <a:ea typeface="Calibri"/>
                <a:cs typeface="Times New Roman" panose="02020603050405020304" pitchFamily="18" charset="0"/>
              </a:rPr>
              <a:t>unit, maintaining </a:t>
            </a:r>
            <a:r>
              <a:rPr lang="en-US" sz="1800" dirty="0">
                <a:latin typeface="Times New Roman" panose="02020603050405020304" pitchFamily="18" charset="0"/>
                <a:ea typeface="Calibri"/>
                <a:cs typeface="Times New Roman" panose="02020603050405020304" pitchFamily="18" charset="0"/>
              </a:rPr>
              <a:t>records </a:t>
            </a:r>
            <a:r>
              <a:rPr lang="en-US" sz="1800" dirty="0" smtClean="0">
                <a:latin typeface="Times New Roman" panose="02020603050405020304" pitchFamily="18" charset="0"/>
                <a:ea typeface="Calibri"/>
                <a:cs typeface="Times New Roman" panose="02020603050405020304" pitchFamily="18" charset="0"/>
              </a:rPr>
              <a:t>may </a:t>
            </a:r>
            <a:r>
              <a:rPr lang="en-US" sz="1800" dirty="0">
                <a:latin typeface="Times New Roman" panose="02020603050405020304" pitchFamily="18" charset="0"/>
                <a:ea typeface="Calibri"/>
                <a:cs typeface="Times New Roman" panose="02020603050405020304" pitchFamily="18" charset="0"/>
              </a:rPr>
              <a:t>be sufficient as other </a:t>
            </a:r>
            <a:r>
              <a:rPr lang="en-US" sz="1800" dirty="0" smtClean="0">
                <a:latin typeface="Times New Roman" panose="02020603050405020304" pitchFamily="18" charset="0"/>
                <a:ea typeface="Calibri"/>
                <a:cs typeface="Times New Roman" panose="02020603050405020304" pitchFamily="18" charset="0"/>
              </a:rPr>
              <a:t>units would </a:t>
            </a:r>
            <a:r>
              <a:rPr lang="en-US" sz="1800" dirty="0">
                <a:latin typeface="Times New Roman" panose="02020603050405020304" pitchFamily="18" charset="0"/>
                <a:ea typeface="Calibri"/>
                <a:cs typeface="Times New Roman" panose="02020603050405020304" pitchFamily="18" charset="0"/>
              </a:rPr>
              <a:t>maintain records of products received from suppliers</a:t>
            </a: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188359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Impact on food business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obligation to </a:t>
            </a:r>
            <a:r>
              <a:rPr lang="en-US" sz="1700" dirty="0">
                <a:latin typeface="Times New Roman" panose="02020603050405020304" pitchFamily="18" charset="0"/>
                <a:ea typeface="Calibri"/>
                <a:cs typeface="Times New Roman" panose="02020603050405020304" pitchFamily="18" charset="0"/>
              </a:rPr>
              <a:t>identify the suppliers and direct recipients of their food/feed is stipulated </a:t>
            </a:r>
            <a:r>
              <a:rPr lang="en-US" sz="1700" dirty="0" smtClean="0">
                <a:latin typeface="Times New Roman" panose="02020603050405020304" pitchFamily="18" charset="0"/>
                <a:ea typeface="Calibri"/>
                <a:cs typeface="Times New Roman" panose="02020603050405020304" pitchFamily="18" charset="0"/>
              </a:rPr>
              <a:t>explicitly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Article 18 is worded in terms of its goal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intended result, rather than in terms of prescribing how that result is to be </a:t>
            </a:r>
            <a:r>
              <a:rPr lang="en-US" sz="1700" dirty="0" smtClean="0">
                <a:latin typeface="Times New Roman" panose="02020603050405020304" pitchFamily="18" charset="0"/>
                <a:ea typeface="Calibri"/>
                <a:cs typeface="Times New Roman" panose="02020603050405020304" pitchFamily="18" charset="0"/>
              </a:rPr>
              <a:t>achieved → allows flexibility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affects </a:t>
            </a:r>
            <a:r>
              <a:rPr lang="en-US" sz="1700" dirty="0">
                <a:latin typeface="Times New Roman" panose="02020603050405020304" pitchFamily="18" charset="0"/>
                <a:ea typeface="Calibri"/>
                <a:cs typeface="Times New Roman" panose="02020603050405020304" pitchFamily="18" charset="0"/>
              </a:rPr>
              <a:t>importers who are required to be able to identify from whom the product was exported in the country of origin</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Traceability obliges </a:t>
            </a:r>
            <a:r>
              <a:rPr lang="en-US" sz="1700" dirty="0">
                <a:latin typeface="Times New Roman" panose="02020603050405020304" pitchFamily="18" charset="0"/>
                <a:ea typeface="Calibri"/>
                <a:cs typeface="Times New Roman" panose="02020603050405020304" pitchFamily="18" charset="0"/>
              </a:rPr>
              <a:t>businesses to be able to identify at least the immediate supplier of the product in question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immediate subsequent recipient, with the exemption of retailers to final consumers </a:t>
            </a:r>
            <a:r>
              <a:rPr lang="en-US" sz="1700" b="1" dirty="0" smtClean="0">
                <a:latin typeface="Times New Roman" panose="02020603050405020304" pitchFamily="18" charset="0"/>
                <a:ea typeface="Calibri"/>
                <a:cs typeface="Times New Roman" panose="02020603050405020304" pitchFamily="18" charset="0"/>
              </a:rPr>
              <a:t>/ </a:t>
            </a:r>
            <a:r>
              <a:rPr lang="en-US" sz="1700" b="1" dirty="0">
                <a:latin typeface="Times New Roman" panose="02020603050405020304" pitchFamily="18" charset="0"/>
                <a:ea typeface="Calibri"/>
                <a:cs typeface="Times New Roman" panose="02020603050405020304" pitchFamily="18" charset="0"/>
              </a:rPr>
              <a:t>one step back-one step </a:t>
            </a:r>
            <a:r>
              <a:rPr lang="en-US" sz="1700" b="1" dirty="0" smtClean="0">
                <a:latin typeface="Times New Roman" panose="02020603050405020304" pitchFamily="18" charset="0"/>
                <a:ea typeface="Calibri"/>
                <a:cs typeface="Times New Roman" panose="02020603050405020304" pitchFamily="18" charset="0"/>
              </a:rPr>
              <a:t>forward</a:t>
            </a:r>
            <a:endParaRPr lang="en-US" sz="1700" b="1"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9125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Identification of suppliers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customers by food business operators</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uppliers </a:t>
            </a:r>
            <a:r>
              <a:rPr lang="en-US" sz="1600" dirty="0">
                <a:latin typeface="Times New Roman" panose="02020603050405020304" pitchFamily="18" charset="0"/>
                <a:ea typeface="Calibri"/>
                <a:cs typeface="Times New Roman" panose="02020603050405020304" pitchFamily="18" charset="0"/>
              </a:rPr>
              <a:t>can be </a:t>
            </a:r>
            <a:r>
              <a:rPr lang="en-US" sz="1600" dirty="0" smtClean="0">
                <a:latin typeface="Times New Roman" panose="02020603050405020304" pitchFamily="18" charset="0"/>
                <a:ea typeface="Calibri"/>
                <a:cs typeface="Times New Roman" panose="02020603050405020304" pitchFamily="18" charset="0"/>
              </a:rPr>
              <a:t>individuals </a:t>
            </a:r>
            <a:r>
              <a:rPr lang="en-US" sz="1600" dirty="0">
                <a:latin typeface="Times New Roman" panose="02020603050405020304" pitchFamily="18" charset="0"/>
                <a:ea typeface="Calibri"/>
                <a:cs typeface="Times New Roman" panose="02020603050405020304" pitchFamily="18" charset="0"/>
              </a:rPr>
              <a:t>or legal </a:t>
            </a:r>
            <a:r>
              <a:rPr lang="en-US" sz="1600" dirty="0" smtClean="0">
                <a:latin typeface="Times New Roman" panose="02020603050405020304" pitchFamily="18" charset="0"/>
                <a:ea typeface="Calibri"/>
                <a:cs typeface="Times New Roman" panose="02020603050405020304" pitchFamily="18" charset="0"/>
              </a:rPr>
              <a:t>persons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supermarkets </a:t>
            </a:r>
            <a:r>
              <a:rPr lang="en-US" sz="1600" dirty="0">
                <a:latin typeface="Times New Roman" panose="02020603050405020304" pitchFamily="18" charset="0"/>
                <a:ea typeface="Calibri"/>
                <a:cs typeface="Times New Roman" panose="02020603050405020304" pitchFamily="18" charset="0"/>
              </a:rPr>
              <a:t>and restaurants are included to </a:t>
            </a:r>
            <a:r>
              <a:rPr lang="en-US" sz="1600" dirty="0" smtClean="0">
                <a:latin typeface="Times New Roman" panose="02020603050405020304" pitchFamily="18" charset="0"/>
                <a:ea typeface="Calibri"/>
                <a:cs typeface="Times New Roman" panose="02020603050405020304" pitchFamily="18" charset="0"/>
              </a:rPr>
              <a:t>customers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cold store </a:t>
            </a:r>
            <a:r>
              <a:rPr lang="en-US" sz="1600" dirty="0">
                <a:latin typeface="Times New Roman" panose="02020603050405020304" pitchFamily="18" charset="0"/>
                <a:ea typeface="Calibri"/>
                <a:cs typeface="Times New Roman" panose="02020603050405020304" pitchFamily="18" charset="0"/>
              </a:rPr>
              <a:t>operators and transporters should also keep traceability </a:t>
            </a:r>
            <a:r>
              <a:rPr lang="en-US" sz="1600" dirty="0" smtClean="0">
                <a:latin typeface="Times New Roman" panose="02020603050405020304" pitchFamily="18" charset="0"/>
                <a:ea typeface="Calibri"/>
                <a:cs typeface="Times New Roman" panose="02020603050405020304" pitchFamily="18" charset="0"/>
              </a:rPr>
              <a:t>records</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Internal traceability: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perators are not expressly compelled to </a:t>
            </a:r>
            <a:r>
              <a:rPr lang="en-US" sz="1600" dirty="0">
                <a:latin typeface="Times New Roman" panose="02020603050405020304" pitchFamily="18" charset="0"/>
                <a:ea typeface="Calibri"/>
                <a:cs typeface="Times New Roman" panose="02020603050405020304" pitchFamily="18" charset="0"/>
              </a:rPr>
              <a:t>establish a link between incoming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outgoing </a:t>
            </a:r>
            <a:r>
              <a:rPr lang="en-US" sz="1600" dirty="0" smtClean="0">
                <a:latin typeface="Times New Roman" panose="02020603050405020304" pitchFamily="18" charset="0"/>
                <a:ea typeface="Calibri"/>
                <a:cs typeface="Times New Roman" panose="02020603050405020304" pitchFamily="18" charset="0"/>
              </a:rPr>
              <a:t>products</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internal </a:t>
            </a:r>
            <a:r>
              <a:rPr lang="en-US" sz="1600" dirty="0">
                <a:latin typeface="Times New Roman" panose="02020603050405020304" pitchFamily="18" charset="0"/>
                <a:ea typeface="Calibri"/>
                <a:cs typeface="Times New Roman" panose="02020603050405020304" pitchFamily="18" charset="0"/>
              </a:rPr>
              <a:t>traceability </a:t>
            </a:r>
            <a:r>
              <a:rPr lang="en-US" sz="1600" dirty="0" smtClean="0">
                <a:latin typeface="Times New Roman" panose="02020603050405020304" pitchFamily="18" charset="0"/>
                <a:ea typeface="Calibri"/>
                <a:cs typeface="Times New Roman" panose="02020603050405020304" pitchFamily="18" charset="0"/>
              </a:rPr>
              <a:t>would </a:t>
            </a:r>
            <a:r>
              <a:rPr lang="en-US" sz="1600" dirty="0">
                <a:latin typeface="Times New Roman" panose="02020603050405020304" pitchFamily="18" charset="0"/>
                <a:ea typeface="Calibri"/>
                <a:cs typeface="Times New Roman" panose="02020603050405020304" pitchFamily="18" charset="0"/>
              </a:rPr>
              <a:t>contribute to more targeted and accurate </a:t>
            </a:r>
            <a:r>
              <a:rPr lang="en-US" sz="1600" dirty="0" smtClean="0">
                <a:latin typeface="Times New Roman" panose="02020603050405020304" pitchFamily="18" charset="0"/>
                <a:ea typeface="Calibri"/>
                <a:cs typeface="Times New Roman" panose="02020603050405020304" pitchFamily="18" charset="0"/>
              </a:rPr>
              <a:t>withdrawals → save costs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ecision is left to food business operators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25167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systems laid down by specific legislation</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beef labelling</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fish labelling, GMOs</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specific regulations laying down marketing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quality standards for certain </a:t>
            </a:r>
            <a:r>
              <a:rPr lang="en-US" sz="1600" dirty="0" smtClean="0">
                <a:latin typeface="Times New Roman" panose="02020603050405020304" pitchFamily="18" charset="0"/>
                <a:ea typeface="Calibri"/>
                <a:cs typeface="Times New Roman" panose="02020603050405020304" pitchFamily="18" charset="0"/>
              </a:rPr>
              <a:t>products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a:t>
            </a:r>
            <a:r>
              <a:rPr lang="en-US" sz="1600" dirty="0" smtClean="0">
                <a:latin typeface="Times New Roman" panose="02020603050405020304" pitchFamily="18" charset="0"/>
                <a:ea typeface="Calibri"/>
                <a:cs typeface="Times New Roman" panose="02020603050405020304" pitchFamily="18" charset="0"/>
              </a:rPr>
              <a:t>identification </a:t>
            </a:r>
            <a:r>
              <a:rPr lang="en-US" sz="1600" dirty="0">
                <a:solidFill>
                  <a:prstClr val="black"/>
                </a:solidFill>
                <a:latin typeface="Times New Roman" panose="02020603050405020304" pitchFamily="18" charset="0"/>
                <a:ea typeface="Calibri"/>
                <a:cs typeface="Times New Roman" panose="02020603050405020304" pitchFamily="18" charset="0"/>
              </a:rPr>
              <a:t>system </a:t>
            </a:r>
            <a:r>
              <a:rPr lang="en-US" sz="1600" dirty="0" smtClean="0">
                <a:latin typeface="Times New Roman" panose="02020603050405020304" pitchFamily="18" charset="0"/>
                <a:ea typeface="Calibri"/>
                <a:cs typeface="Times New Roman" panose="02020603050405020304" pitchFamily="18" charset="0"/>
              </a:rPr>
              <a:t>existing </a:t>
            </a:r>
            <a:r>
              <a:rPr lang="en-US" sz="1600" dirty="0">
                <a:latin typeface="Times New Roman" panose="02020603050405020304" pitchFamily="18" charset="0"/>
                <a:ea typeface="Calibri"/>
                <a:cs typeface="Times New Roman" panose="02020603050405020304" pitchFamily="18" charset="0"/>
              </a:rPr>
              <a:t>within the framework of </a:t>
            </a:r>
            <a:r>
              <a:rPr lang="en-US" sz="1600" dirty="0" smtClean="0">
                <a:latin typeface="Times New Roman" panose="02020603050405020304" pitchFamily="18" charset="0"/>
                <a:ea typeface="Calibri"/>
                <a:cs typeface="Times New Roman" panose="02020603050405020304" pitchFamily="18" charset="0"/>
              </a:rPr>
              <a:t>specific provisions </a:t>
            </a:r>
            <a:r>
              <a:rPr lang="en-US" sz="1600" dirty="0">
                <a:latin typeface="Times New Roman" panose="02020603050405020304" pitchFamily="18" charset="0"/>
                <a:ea typeface="Calibri"/>
                <a:cs typeface="Times New Roman" panose="02020603050405020304" pitchFamily="18" charset="0"/>
              </a:rPr>
              <a:t>may be </a:t>
            </a:r>
            <a:r>
              <a:rPr lang="en-US" sz="1600" dirty="0" smtClean="0">
                <a:latin typeface="Times New Roman" panose="02020603050405020304" pitchFamily="18" charset="0"/>
                <a:ea typeface="Calibri"/>
                <a:cs typeface="Times New Roman" panose="02020603050405020304" pitchFamily="18" charset="0"/>
              </a:rPr>
              <a:t>used</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Information to be kept → not specified, but operators should keep at least:</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supplier, and identification of products </a:t>
            </a:r>
            <a:r>
              <a:rPr lang="en-US" sz="1600" dirty="0" smtClean="0">
                <a:latin typeface="Times New Roman" panose="02020603050405020304" pitchFamily="18" charset="0"/>
                <a:ea typeface="Calibri"/>
                <a:cs typeface="Times New Roman" panose="02020603050405020304" pitchFamily="18" charset="0"/>
              </a:rPr>
              <a:t>supplied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customer, and identification of products </a:t>
            </a:r>
            <a:r>
              <a:rPr lang="en-US" sz="1600" dirty="0" smtClean="0">
                <a:latin typeface="Times New Roman" panose="02020603050405020304" pitchFamily="18" charset="0"/>
                <a:ea typeface="Calibri"/>
                <a:cs typeface="Times New Roman" panose="02020603050405020304" pitchFamily="18" charset="0"/>
              </a:rPr>
              <a:t>delivered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date </a:t>
            </a:r>
            <a:r>
              <a:rPr lang="en-US" sz="1600" dirty="0">
                <a:latin typeface="Times New Roman" panose="02020603050405020304" pitchFamily="18" charset="0"/>
                <a:ea typeface="Calibri"/>
                <a:cs typeface="Times New Roman" panose="02020603050405020304" pitchFamily="18" charset="0"/>
              </a:rPr>
              <a:t>and, where necessary, time of transaction / </a:t>
            </a:r>
            <a:r>
              <a:rPr lang="en-US" sz="1600" dirty="0" smtClean="0">
                <a:latin typeface="Times New Roman" panose="02020603050405020304" pitchFamily="18" charset="0"/>
                <a:ea typeface="Calibri"/>
                <a:cs typeface="Times New Roman" panose="02020603050405020304" pitchFamily="18" charset="0"/>
              </a:rPr>
              <a:t>delivery</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volume</a:t>
            </a:r>
            <a:r>
              <a:rPr lang="en-US" sz="1600" dirty="0">
                <a:latin typeface="Times New Roman" panose="02020603050405020304" pitchFamily="18" charset="0"/>
                <a:ea typeface="Calibri"/>
                <a:cs typeface="Times New Roman" panose="02020603050405020304" pitchFamily="18" charset="0"/>
              </a:rPr>
              <a:t>, where appropriate, or quantity</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498428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Time of reaction for traceability data availability</a:t>
            </a:r>
            <a:r>
              <a:rPr lang="en-US" sz="1700" dirty="0" smtClean="0">
                <a:latin typeface="Times New Roman" panose="02020603050405020304" pitchFamily="18" charset="0"/>
                <a:ea typeface="Calibri"/>
                <a:cs typeface="Times New Roman" panose="02020603050405020304" pitchFamily="18" charset="0"/>
              </a:rPr>
              <a:t>: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“systems”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a </a:t>
            </a:r>
            <a:r>
              <a:rPr lang="en-US" sz="1600" dirty="0" smtClean="0">
                <a:latin typeface="Times New Roman" panose="02020603050405020304" pitchFamily="18" charset="0"/>
                <a:ea typeface="Calibri"/>
                <a:cs typeface="Times New Roman" panose="02020603050405020304" pitchFamily="18" charset="0"/>
              </a:rPr>
              <a:t>structured mechanism </a:t>
            </a:r>
            <a:r>
              <a:rPr lang="en-US" sz="1600" dirty="0">
                <a:latin typeface="Times New Roman" panose="02020603050405020304" pitchFamily="18" charset="0"/>
                <a:ea typeface="Calibri"/>
                <a:cs typeface="Times New Roman" panose="02020603050405020304" pitchFamily="18" charset="0"/>
              </a:rPr>
              <a:t>able to deliver the needed information upon request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n</a:t>
            </a:r>
            <a:r>
              <a:rPr lang="en-US" sz="1600" dirty="0" smtClean="0">
                <a:latin typeface="Times New Roman" panose="02020603050405020304" pitchFamily="18" charset="0"/>
                <a:ea typeface="Calibri"/>
                <a:cs typeface="Times New Roman" panose="02020603050405020304" pitchFamily="18" charset="0"/>
              </a:rPr>
              <a:t>eed to provide the important information, not the format in which it is kept</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records should be sufficiently organised to enable availability without unduly delay</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Time for keeping records → not specified, but it is suggested: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highly perishable products (use by date &lt;3 months) → for 6 months after manufacturing/delivery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a:t>
            </a:r>
            <a:r>
              <a:rPr lang="en-US" sz="1600" dirty="0" smtClean="0">
                <a:latin typeface="Times New Roman" panose="02020603050405020304" pitchFamily="18" charset="0"/>
                <a:ea typeface="Calibri"/>
                <a:cs typeface="Times New Roman" panose="02020603050405020304" pitchFamily="18" charset="0"/>
              </a:rPr>
              <a:t>roducts with “best before” date → for the period of the shelf-life plus 6 months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ther products → for 5 years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875410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buAutoNum type="arabicPeriod"/>
            </a:pPr>
            <a:r>
              <a:rPr lang="en-US" sz="1800" dirty="0" smtClean="0">
                <a:latin typeface="Times New Roman" panose="02020603050405020304" pitchFamily="18" charset="0"/>
                <a:ea typeface="Calibri"/>
                <a:cs typeface="Times New Roman" panose="02020603050405020304" pitchFamily="18" charset="0"/>
              </a:rPr>
              <a:t>If </a:t>
            </a:r>
            <a:r>
              <a:rPr lang="en-US" sz="1800" dirty="0">
                <a:latin typeface="Times New Roman" panose="02020603050405020304" pitchFamily="18" charset="0"/>
                <a:ea typeface="Calibri"/>
                <a:cs typeface="Times New Roman" panose="02020603050405020304" pitchFamily="18" charset="0"/>
              </a:rPr>
              <a:t>a food business operator considers or has reason to believe that a food which it has imported, produced, processed, manufactured or distributed is not in compliance with the food safety </a:t>
            </a:r>
            <a:r>
              <a:rPr lang="en-US" sz="1800" dirty="0" smtClean="0">
                <a:latin typeface="Times New Roman" panose="02020603050405020304" pitchFamily="18" charset="0"/>
                <a:ea typeface="Calibri"/>
                <a:cs typeface="Times New Roman" panose="02020603050405020304" pitchFamily="18" charset="0"/>
              </a:rPr>
              <a:t>requirements, it shall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mmediately initiate </a:t>
            </a:r>
            <a:r>
              <a:rPr lang="en-US" sz="1600" dirty="0">
                <a:latin typeface="Times New Roman" panose="02020603050405020304" pitchFamily="18" charset="0"/>
                <a:ea typeface="Calibri"/>
                <a:cs typeface="Times New Roman" panose="02020603050405020304" pitchFamily="18" charset="0"/>
              </a:rPr>
              <a:t>procedures to withdraw the food in question from the market </a:t>
            </a:r>
            <a:r>
              <a:rPr lang="en-US" sz="1600" u="sng" dirty="0">
                <a:latin typeface="Times New Roman" panose="02020603050405020304" pitchFamily="18" charset="0"/>
                <a:ea typeface="Calibri"/>
                <a:cs typeface="Times New Roman" panose="02020603050405020304" pitchFamily="18" charset="0"/>
              </a:rPr>
              <a:t>where the food has left the immediate control of that </a:t>
            </a:r>
            <a:r>
              <a:rPr lang="en-US" sz="1600" u="sng" dirty="0" smtClean="0">
                <a:latin typeface="Times New Roman" panose="02020603050405020304" pitchFamily="18" charset="0"/>
                <a:ea typeface="Calibri"/>
                <a:cs typeface="Times New Roman" panose="02020603050405020304" pitchFamily="18" charset="0"/>
              </a:rPr>
              <a:t>operator</a:t>
            </a:r>
            <a:r>
              <a:rPr lang="en-US" sz="1600" dirty="0" smtClean="0">
                <a:latin typeface="Times New Roman" panose="02020603050405020304" pitchFamily="18" charset="0"/>
                <a:ea typeface="Calibri"/>
                <a:cs typeface="Times New Roman" panose="02020603050405020304" pitchFamily="18" charset="0"/>
              </a:rPr>
              <a:t> &amp; </a:t>
            </a:r>
            <a:r>
              <a:rPr lang="en-US" sz="1600" dirty="0">
                <a:latin typeface="Times New Roman" panose="02020603050405020304" pitchFamily="18" charset="0"/>
                <a:ea typeface="Calibri"/>
                <a:cs typeface="Times New Roman" panose="02020603050405020304" pitchFamily="18" charset="0"/>
              </a:rPr>
              <a:t>inform the competent authorities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effectively and accurately inform the consumers of the reason for its withdrawal </a:t>
            </a:r>
            <a:r>
              <a:rPr lang="en-US" sz="1600" dirty="0" smtClean="0">
                <a:latin typeface="Times New Roman" panose="02020603050405020304" pitchFamily="18" charset="0"/>
                <a:ea typeface="Calibri"/>
                <a:cs typeface="Times New Roman" panose="02020603050405020304" pitchFamily="18" charset="0"/>
              </a:rPr>
              <a:t>if </a:t>
            </a:r>
            <a:r>
              <a:rPr lang="en-US" sz="1600" dirty="0">
                <a:latin typeface="Times New Roman" panose="02020603050405020304" pitchFamily="18" charset="0"/>
                <a:ea typeface="Calibri"/>
                <a:cs typeface="Times New Roman" panose="02020603050405020304" pitchFamily="18" charset="0"/>
              </a:rPr>
              <a:t>the product </a:t>
            </a:r>
            <a:r>
              <a:rPr lang="en-US" sz="1600" dirty="0" smtClean="0">
                <a:latin typeface="Times New Roman" panose="02020603050405020304" pitchFamily="18" charset="0"/>
                <a:ea typeface="Calibri"/>
                <a:cs typeface="Times New Roman" panose="02020603050405020304" pitchFamily="18" charset="0"/>
              </a:rPr>
              <a:t>has</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reached the </a:t>
            </a:r>
            <a:r>
              <a:rPr lang="en-US" sz="1600" dirty="0" smtClean="0">
                <a:latin typeface="Times New Roman" panose="02020603050405020304" pitchFamily="18" charset="0"/>
                <a:ea typeface="Calibri"/>
                <a:cs typeface="Times New Roman" panose="02020603050405020304" pitchFamily="18" charset="0"/>
              </a:rPr>
              <a:t>consumer</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recall from consumers products already supplied to them when other measures are not sufficient to achieve a high level of health </a:t>
            </a:r>
            <a:r>
              <a:rPr lang="en-US" sz="1600" dirty="0" smtClean="0">
                <a:latin typeface="Times New Roman" panose="02020603050405020304" pitchFamily="18" charset="0"/>
                <a:ea typeface="Calibri"/>
                <a:cs typeface="Times New Roman" panose="02020603050405020304" pitchFamily="18" charset="0"/>
              </a:rPr>
              <a:t>protection</a:t>
            </a:r>
          </a:p>
          <a:p>
            <a:pPr marL="804863" lvl="1" indent="-85725">
              <a:lnSpc>
                <a:spcPct val="115000"/>
              </a:lnSpc>
              <a:spcBef>
                <a:spcPts val="600"/>
              </a:spcBef>
              <a:buNone/>
            </a:pPr>
            <a:r>
              <a:rPr lang="en-US" sz="1500" i="1" dirty="0" smtClean="0">
                <a:latin typeface="Times New Roman" panose="02020603050405020304" pitchFamily="18" charset="0"/>
                <a:ea typeface="Calibri"/>
                <a:cs typeface="Times New Roman" panose="02020603050405020304" pitchFamily="18" charset="0"/>
              </a:rPr>
              <a:t>* if </a:t>
            </a:r>
            <a:r>
              <a:rPr lang="en-US" sz="1500" i="1" dirty="0">
                <a:latin typeface="Times New Roman" panose="02020603050405020304" pitchFamily="18" charset="0"/>
                <a:ea typeface="Calibri"/>
                <a:cs typeface="Times New Roman" panose="02020603050405020304" pitchFamily="18" charset="0"/>
              </a:rPr>
              <a:t>the product is removed before being placed on the market or if it is under the immediate control of a particular food business operator, there are no notification obligations </a:t>
            </a:r>
            <a:endParaRPr lang="en-US" sz="1500" i="1"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9234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34888" y="1700808"/>
            <a:ext cx="8229600" cy="3888432"/>
          </a:xfrm>
        </p:spPr>
        <p:txBody>
          <a:bodyPr>
            <a:normAutofit/>
          </a:bodyPr>
          <a:lstStyle/>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White Paper on Food Safety (2000)</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“From-Farm-To-Table” approach</a:t>
            </a:r>
          </a:p>
          <a:p>
            <a:pPr lvl="0">
              <a:lnSpc>
                <a:spcPct val="115000"/>
              </a:lnSpc>
              <a:spcBef>
                <a:spcPts val="600"/>
              </a:spcBef>
              <a:spcAft>
                <a:spcPts val="1800"/>
              </a:spcAft>
              <a:buFont typeface="Symbol"/>
              <a:buChar char=""/>
            </a:pP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New EU food legislation</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lvl="0"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Down Arrow 4"/>
          <p:cNvSpPr/>
          <p:nvPr/>
        </p:nvSpPr>
        <p:spPr>
          <a:xfrm>
            <a:off x="2699792" y="2276872"/>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a:off x="2699792" y="3573016"/>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34677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320480"/>
          </a:xfrm>
        </p:spPr>
        <p:txBody>
          <a:bodyPr>
            <a:normAutofit fontScale="92500"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2"/>
            </a:pPr>
            <a:r>
              <a:rPr lang="en-US" sz="1800" dirty="0" smtClean="0">
                <a:latin typeface="Times New Roman" panose="02020603050405020304" pitchFamily="18" charset="0"/>
                <a:ea typeface="Calibri"/>
                <a:cs typeface="Times New Roman" panose="02020603050405020304" pitchFamily="18" charset="0"/>
              </a:rPr>
              <a:t>A </a:t>
            </a:r>
            <a:r>
              <a:rPr lang="en-US" sz="1800" dirty="0">
                <a:latin typeface="Times New Roman" panose="02020603050405020304" pitchFamily="18" charset="0"/>
                <a:ea typeface="Calibri"/>
                <a:cs typeface="Times New Roman" panose="02020603050405020304" pitchFamily="18" charset="0"/>
              </a:rPr>
              <a:t>food business operator responsible for retail or distribution activities which do not affect the packaging, labelling, safety or integrity of the food shall </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initiate procedures to withdraw from the market products not in </a:t>
            </a:r>
            <a:r>
              <a:rPr lang="en-US" sz="1700" dirty="0" smtClean="0">
                <a:latin typeface="Times New Roman" panose="02020603050405020304" pitchFamily="18" charset="0"/>
                <a:ea typeface="Calibri"/>
                <a:cs typeface="Times New Roman" panose="02020603050405020304" pitchFamily="18" charset="0"/>
              </a:rPr>
              <a:t>compliance</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pass </a:t>
            </a:r>
            <a:r>
              <a:rPr lang="en-US" sz="1700" dirty="0">
                <a:latin typeface="Times New Roman" panose="02020603050405020304" pitchFamily="18" charset="0"/>
                <a:ea typeface="Calibri"/>
                <a:cs typeface="Times New Roman" panose="02020603050405020304" pitchFamily="18" charset="0"/>
              </a:rPr>
              <a:t>on relevant information necessary to trace a </a:t>
            </a:r>
            <a:r>
              <a:rPr lang="en-US" sz="1700" dirty="0" smtClean="0">
                <a:latin typeface="Times New Roman" panose="02020603050405020304" pitchFamily="18" charset="0"/>
                <a:ea typeface="Calibri"/>
                <a:cs typeface="Times New Roman" panose="02020603050405020304" pitchFamily="18" charset="0"/>
              </a:rPr>
              <a:t>food</a:t>
            </a:r>
          </a:p>
          <a:p>
            <a:pPr marL="354013" lvl="1" indent="-354013">
              <a:lnSpc>
                <a:spcPct val="115000"/>
              </a:lnSpc>
              <a:spcBef>
                <a:spcPts val="600"/>
              </a:spcBef>
              <a:buFont typeface="+mj-lt"/>
              <a:buAutoNum type="arabicPeriod" startAt="3"/>
            </a:pPr>
            <a:r>
              <a:rPr lang="en-US" sz="1800" dirty="0">
                <a:latin typeface="Times New Roman" panose="02020603050405020304" pitchFamily="18" charset="0"/>
                <a:ea typeface="Calibri"/>
                <a:cs typeface="Times New Roman" panose="02020603050405020304" pitchFamily="18" charset="0"/>
              </a:rPr>
              <a:t>A food business operator shall immediately inform the competent </a:t>
            </a:r>
            <a:r>
              <a:rPr lang="en-US" sz="1800" dirty="0" smtClean="0">
                <a:latin typeface="Times New Roman" panose="02020603050405020304" pitchFamily="18" charset="0"/>
                <a:ea typeface="Calibri"/>
                <a:cs typeface="Times New Roman" panose="02020603050405020304" pitchFamily="18" charset="0"/>
              </a:rPr>
              <a:t>authorities:</a:t>
            </a:r>
            <a:endParaRPr lang="en-US" sz="18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if it considers or has reason to believe that a food which it has placed on the market may be injurious to human </a:t>
            </a:r>
            <a:r>
              <a:rPr lang="en-US" sz="1700" dirty="0" smtClean="0">
                <a:latin typeface="Times New Roman" panose="02020603050405020304" pitchFamily="18" charset="0"/>
                <a:ea typeface="Calibri"/>
                <a:cs typeface="Times New Roman" panose="02020603050405020304" pitchFamily="18" charset="0"/>
              </a:rPr>
              <a:t>health</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of the action taken to prevent risks to the final </a:t>
            </a:r>
            <a:r>
              <a:rPr lang="en-US" sz="1700" dirty="0" smtClean="0">
                <a:latin typeface="Times New Roman" panose="02020603050405020304" pitchFamily="18" charset="0"/>
                <a:ea typeface="Calibri"/>
                <a:cs typeface="Times New Roman" panose="02020603050405020304" pitchFamily="18" charset="0"/>
              </a:rPr>
              <a:t>consumer</a:t>
            </a:r>
          </a:p>
          <a:p>
            <a:pPr marL="354013" lvl="1" indent="-354013">
              <a:lnSpc>
                <a:spcPct val="115000"/>
              </a:lnSpc>
              <a:spcBef>
                <a:spcPts val="600"/>
              </a:spcBef>
              <a:buFont typeface="+mj-lt"/>
              <a:buAutoNum type="arabicPeriod" startAt="4"/>
            </a:pPr>
            <a:r>
              <a:rPr lang="en-US" sz="1800" dirty="0" smtClean="0">
                <a:latin typeface="Times New Roman" panose="02020603050405020304" pitchFamily="18" charset="0"/>
                <a:ea typeface="Calibri"/>
                <a:cs typeface="Times New Roman" panose="02020603050405020304" pitchFamily="18" charset="0"/>
              </a:rPr>
              <a:t>A food business </a:t>
            </a:r>
            <a:r>
              <a:rPr lang="en-US" sz="1800" dirty="0">
                <a:latin typeface="Times New Roman" panose="02020603050405020304" pitchFamily="18" charset="0"/>
                <a:ea typeface="Calibri"/>
                <a:cs typeface="Times New Roman" panose="02020603050405020304" pitchFamily="18" charset="0"/>
              </a:rPr>
              <a:t>operator shall</a:t>
            </a:r>
            <a:r>
              <a:rPr lang="en-US" sz="1800" dirty="0" smtClean="0">
                <a:latin typeface="Times New Roman" panose="02020603050405020304" pitchFamily="18" charset="0"/>
                <a:ea typeface="Calibri"/>
                <a:cs typeface="Times New Roman" panose="02020603050405020304" pitchFamily="18" charset="0"/>
              </a:rPr>
              <a:t>: </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not prevent/discourage </a:t>
            </a:r>
            <a:r>
              <a:rPr lang="en-US" sz="1700" dirty="0">
                <a:latin typeface="Times New Roman" panose="02020603050405020304" pitchFamily="18" charset="0"/>
                <a:ea typeface="Calibri"/>
                <a:cs typeface="Times New Roman" panose="02020603050405020304" pitchFamily="18" charset="0"/>
              </a:rPr>
              <a:t>any person from </a:t>
            </a:r>
            <a:r>
              <a:rPr lang="en-US" sz="1700" dirty="0" smtClean="0">
                <a:latin typeface="Times New Roman" panose="02020603050405020304" pitchFamily="18" charset="0"/>
                <a:ea typeface="Calibri"/>
                <a:cs typeface="Times New Roman" panose="02020603050405020304" pitchFamily="18" charset="0"/>
              </a:rPr>
              <a:t>cooperating with authorities to reduce/eliminate food risk</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collaborate </a:t>
            </a:r>
            <a:r>
              <a:rPr lang="en-US" sz="1700" dirty="0">
                <a:latin typeface="Times New Roman" panose="02020603050405020304" pitchFamily="18" charset="0"/>
                <a:ea typeface="Calibri"/>
                <a:cs typeface="Times New Roman" panose="02020603050405020304" pitchFamily="18" charset="0"/>
              </a:rPr>
              <a:t>with the competent authorities on action taken to avoid or reduce risks posed by a food which they supply or have supplied</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188703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20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The objectives of this Article are the same as those of Article 19, applied to feed mutatis </a:t>
            </a:r>
            <a:r>
              <a:rPr lang="en-US" sz="1800" dirty="0" smtClean="0">
                <a:latin typeface="Times New Roman" panose="02020603050405020304" pitchFamily="18" charset="0"/>
                <a:ea typeface="Calibri"/>
                <a:cs typeface="Times New Roman" panose="02020603050405020304" pitchFamily="18" charset="0"/>
              </a:rPr>
              <a:t>mutandis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it is important to take into account that some type of feed in </a:t>
            </a:r>
            <a:r>
              <a:rPr lang="en-US" sz="1800" dirty="0" smtClean="0">
                <a:latin typeface="Times New Roman" panose="02020603050405020304" pitchFamily="18" charset="0"/>
                <a:ea typeface="Calibri"/>
                <a:cs typeface="Times New Roman" panose="02020603050405020304" pitchFamily="18" charset="0"/>
              </a:rPr>
              <a:t>some of </a:t>
            </a:r>
            <a:r>
              <a:rPr lang="en-US" sz="1800" dirty="0">
                <a:latin typeface="Times New Roman" panose="02020603050405020304" pitchFamily="18" charset="0"/>
                <a:ea typeface="Calibri"/>
                <a:cs typeface="Times New Roman" panose="02020603050405020304" pitchFamily="18" charset="0"/>
              </a:rPr>
              <a:t>its raw state prior to processing is not fit for animal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Mostly similar to those of Article 19, except that Article 20 (1) provides in particular </a:t>
            </a:r>
            <a:r>
              <a:rPr lang="en-US" sz="1800" dirty="0" smtClean="0">
                <a:latin typeface="Times New Roman" panose="02020603050405020304" pitchFamily="18" charset="0"/>
                <a:ea typeface="Calibri"/>
                <a:cs typeface="Times New Roman" panose="02020603050405020304" pitchFamily="18" charset="0"/>
              </a:rPr>
              <a:t>for the </a:t>
            </a:r>
            <a:r>
              <a:rPr lang="en-US" sz="1800" dirty="0">
                <a:latin typeface="Times New Roman" panose="02020603050405020304" pitchFamily="18" charset="0"/>
                <a:ea typeface="Calibri"/>
                <a:cs typeface="Times New Roman" panose="02020603050405020304" pitchFamily="18" charset="0"/>
              </a:rPr>
              <a:t>destruction of the feed or batch of feed considered as non compliant with the </a:t>
            </a:r>
            <a:r>
              <a:rPr lang="en-US" sz="1800" dirty="0" smtClean="0">
                <a:latin typeface="Times New Roman" panose="02020603050405020304" pitchFamily="18" charset="0"/>
                <a:ea typeface="Calibri"/>
                <a:cs typeface="Times New Roman" panose="02020603050405020304" pitchFamily="18" charset="0"/>
              </a:rPr>
              <a:t>feed safety </a:t>
            </a:r>
            <a:r>
              <a:rPr lang="en-US" sz="1800" dirty="0">
                <a:latin typeface="Times New Roman" panose="02020603050405020304" pitchFamily="18" charset="0"/>
                <a:ea typeface="Calibri"/>
                <a:cs typeface="Times New Roman" panose="02020603050405020304" pitchFamily="18" charset="0"/>
              </a:rPr>
              <a:t>requirements, unless the competent authority is satisfied </a:t>
            </a:r>
            <a:r>
              <a:rPr lang="en-US" sz="1800" dirty="0" smtClean="0">
                <a:latin typeface="Times New Roman" panose="02020603050405020304" pitchFamily="18" charset="0"/>
                <a:ea typeface="Calibri"/>
                <a:cs typeface="Times New Roman" panose="02020603050405020304" pitchFamily="18" charset="0"/>
              </a:rPr>
              <a:t>otherwise</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the information on withdrawal will concern the users (farmers) </a:t>
            </a:r>
            <a:r>
              <a:rPr lang="en-US" sz="1800" dirty="0" smtClean="0">
                <a:latin typeface="Times New Roman" panose="02020603050405020304" pitchFamily="18" charset="0"/>
                <a:ea typeface="Calibri"/>
                <a:cs typeface="Times New Roman" panose="02020603050405020304" pitchFamily="18" charset="0"/>
              </a:rPr>
              <a:t>of the </a:t>
            </a:r>
            <a:r>
              <a:rPr lang="en-US" sz="1800" dirty="0">
                <a:latin typeface="Times New Roman" panose="02020603050405020304" pitchFamily="18" charset="0"/>
                <a:ea typeface="Calibri"/>
                <a:cs typeface="Times New Roman" panose="02020603050405020304" pitchFamily="18" charset="0"/>
              </a:rPr>
              <a:t>feed and not consumers</a:t>
            </a:r>
          </a:p>
          <a:p>
            <a:pPr lvl="0">
              <a:lnSpc>
                <a:spcPct val="115000"/>
              </a:lnSpc>
              <a:spcBef>
                <a:spcPts val="600"/>
              </a:spcBef>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486169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22-49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European Food Safety Authority (EFSA)</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 Regulation sets </a:t>
            </a:r>
            <a:r>
              <a:rPr lang="en-US" sz="1800" dirty="0">
                <a:latin typeface="Times New Roman" panose="02020603050405020304" pitchFamily="18" charset="0"/>
                <a:ea typeface="Calibri"/>
                <a:cs typeface="Times New Roman" panose="02020603050405020304" pitchFamily="18" charset="0"/>
              </a:rPr>
              <a:t>up an independent agency responsible for scientific advice and support, the European Food Safety Authority (EFSA</a:t>
            </a:r>
            <a:r>
              <a:rPr lang="en-US" sz="18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a European agency funded by the European Union that operates independently of the European legislative and executive institutions (Commission, Council, Parliament) and EU Member </a:t>
            </a:r>
            <a:r>
              <a:rPr lang="en-US" sz="1800" dirty="0" smtClean="0">
                <a:latin typeface="Times New Roman" panose="02020603050405020304" pitchFamily="18" charset="0"/>
                <a:ea typeface="Calibri"/>
                <a:cs typeface="Times New Roman" panose="02020603050405020304" pitchFamily="18" charset="0"/>
              </a:rPr>
              <a:t>States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responsible for </a:t>
            </a:r>
            <a:r>
              <a:rPr lang="en-US" sz="1800" dirty="0" smtClean="0">
                <a:latin typeface="Times New Roman" panose="02020603050405020304" pitchFamily="18" charset="0"/>
                <a:ea typeface="Calibri"/>
                <a:cs typeface="Times New Roman" panose="02020603050405020304" pitchFamily="18" charset="0"/>
              </a:rPr>
              <a:t>risk assessment </a:t>
            </a:r>
            <a:r>
              <a:rPr lang="en-US" sz="1800" dirty="0">
                <a:latin typeface="Times New Roman" panose="02020603050405020304" pitchFamily="18" charset="0"/>
                <a:ea typeface="Calibri"/>
                <a:cs typeface="Times New Roman" panose="02020603050405020304" pitchFamily="18" charset="0"/>
              </a:rPr>
              <a:t>and also has a duty to communicate its scientific findings to the </a:t>
            </a:r>
            <a:r>
              <a:rPr lang="en-US" sz="1800" dirty="0" smtClean="0">
                <a:latin typeface="Times New Roman" panose="02020603050405020304" pitchFamily="18" charset="0"/>
                <a:ea typeface="Calibri"/>
                <a:cs typeface="Times New Roman" panose="02020603050405020304" pitchFamily="18" charset="0"/>
              </a:rPr>
              <a:t>public</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As the risk assessor, EFSA produces scientific opinions and advice that form the basis for European policies and legislation</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889576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Regulation </a:t>
            </a:r>
            <a:r>
              <a:rPr lang="en-US" sz="1700" dirty="0" smtClean="0">
                <a:latin typeface="Times New Roman" panose="02020603050405020304" pitchFamily="18" charset="0"/>
                <a:ea typeface="Calibri"/>
                <a:cs typeface="Times New Roman" panose="02020603050405020304" pitchFamily="18" charset="0"/>
              </a:rPr>
              <a:t>establishes the Rapid Alert System for Food and Feed (RASFF)</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is a </a:t>
            </a:r>
            <a:r>
              <a:rPr lang="en-US" sz="1700" dirty="0">
                <a:latin typeface="Times New Roman" panose="02020603050405020304" pitchFamily="18" charset="0"/>
                <a:ea typeface="Calibri"/>
                <a:cs typeface="Times New Roman" panose="02020603050405020304" pitchFamily="18" charset="0"/>
              </a:rPr>
              <a:t>rapid alert system for the notification of a direct or indirect </a:t>
            </a:r>
            <a:r>
              <a:rPr lang="en-US" sz="1700" dirty="0" smtClean="0">
                <a:latin typeface="Times New Roman" panose="02020603050405020304" pitchFamily="18" charset="0"/>
                <a:ea typeface="Calibri"/>
                <a:cs typeface="Times New Roman" panose="02020603050405020304" pitchFamily="18" charset="0"/>
              </a:rPr>
              <a:t>risk to </a:t>
            </a:r>
            <a:r>
              <a:rPr lang="en-US" sz="1700" dirty="0">
                <a:latin typeface="Times New Roman" panose="02020603050405020304" pitchFamily="18" charset="0"/>
                <a:ea typeface="Calibri"/>
                <a:cs typeface="Times New Roman" panose="02020603050405020304" pitchFamily="18" charset="0"/>
              </a:rPr>
              <a:t>human health deriving from food or </a:t>
            </a:r>
            <a:r>
              <a:rPr lang="en-US" sz="1700" dirty="0" smtClean="0">
                <a:latin typeface="Times New Roman" panose="02020603050405020304" pitchFamily="18" charset="0"/>
                <a:ea typeface="Calibri"/>
                <a:cs typeface="Times New Roman" panose="02020603050405020304" pitchFamily="18" charset="0"/>
              </a:rPr>
              <a:t>feed</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RASFF is a</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key tool used to react rapidly to food and feed safety emergencies and incidents, </a:t>
            </a:r>
            <a:r>
              <a:rPr lang="en-US" sz="1700" dirty="0" smtClean="0">
                <a:latin typeface="Times New Roman" panose="02020603050405020304" pitchFamily="18" charset="0"/>
                <a:ea typeface="Calibri"/>
                <a:cs typeface="Times New Roman" panose="02020603050405020304" pitchFamily="18" charset="0"/>
              </a:rPr>
              <a:t>as it enables </a:t>
            </a:r>
            <a:r>
              <a:rPr lang="en-US" sz="1700" dirty="0">
                <a:latin typeface="Times New Roman" panose="02020603050405020304" pitchFamily="18" charset="0"/>
                <a:ea typeface="Calibri"/>
                <a:cs typeface="Times New Roman" panose="02020603050405020304" pitchFamily="18" charset="0"/>
              </a:rPr>
              <a:t>information to be shared efficiently between its members (EU-28 national food safety authorities, Commission, EFSA, ESA, Norway, Liechtenstein, Iceland and Switzerland</a:t>
            </a:r>
            <a:r>
              <a:rPr lang="en-US" sz="17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Thanks to RASFF, many food safety risks had been averted before they could have been harmful to European </a:t>
            </a:r>
            <a:r>
              <a:rPr lang="en-US" sz="1700" dirty="0" smtClean="0">
                <a:latin typeface="Times New Roman" panose="02020603050405020304" pitchFamily="18" charset="0"/>
                <a:ea typeface="Calibri"/>
                <a:cs typeface="Times New Roman" panose="02020603050405020304" pitchFamily="18" charset="0"/>
              </a:rPr>
              <a:t>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40154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Without prejudice to other Community legislation, the Member States shall immediately notify the Commission under the rapid alert system of:</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measure they adopt which is aimed at restricting the placing on the market or forcing the withdrawal from the market or the recall of food or feed in order to protect human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recommendation or agreement with professional operators which is aimed, on a voluntary or obligatory basis, at preventing, limiting or imposing specific conditions on the placing on the market or the eventual use of food or feed on account of a serious risk to human health 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rejection, related to a direct or indirect risk to human health, of a batch, container or cargo of food or feed by a competent authority at a border post within the European Union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3517002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pPr>
            <a:r>
              <a:rPr lang="en-US" sz="1700" u="sng" dirty="0">
                <a:solidFill>
                  <a:prstClr val="black"/>
                </a:solidFill>
                <a:latin typeface="Times New Roman" panose="02020603050405020304" pitchFamily="18" charset="0"/>
                <a:ea typeface="Calibri"/>
                <a:cs typeface="Times New Roman" panose="02020603050405020304" pitchFamily="18" charset="0"/>
              </a:rPr>
              <a:t>Commission Regulation (EU) No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16/2011</a:t>
            </a:r>
            <a:r>
              <a:rPr lang="en-US" sz="1700" dirty="0" smtClean="0">
                <a:solidFill>
                  <a:prstClr val="black"/>
                </a:solidFill>
                <a:latin typeface="Times New Roman" panose="02020603050405020304" pitchFamily="18" charset="0"/>
                <a:ea typeface="Calibri"/>
                <a:cs typeface="Times New Roman" panose="02020603050405020304" pitchFamily="18" charset="0"/>
              </a:rPr>
              <a:t> lays</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down </a:t>
            </a:r>
            <a:r>
              <a:rPr lang="en-US" sz="1700" dirty="0" smtClean="0">
                <a:latin typeface="Times New Roman" panose="02020603050405020304" pitchFamily="18" charset="0"/>
                <a:ea typeface="Calibri"/>
                <a:cs typeface="Times New Roman" panose="02020603050405020304" pitchFamily="18" charset="0"/>
              </a:rPr>
              <a:t>the implementing </a:t>
            </a:r>
            <a:r>
              <a:rPr lang="en-US" sz="1700" dirty="0">
                <a:latin typeface="Times New Roman" panose="02020603050405020304" pitchFamily="18" charset="0"/>
                <a:ea typeface="Calibri"/>
                <a:cs typeface="Times New Roman" panose="02020603050405020304" pitchFamily="18" charset="0"/>
              </a:rPr>
              <a:t>measures for the </a:t>
            </a:r>
            <a:r>
              <a:rPr lang="en-US" sz="1700" dirty="0" smtClean="0">
                <a:latin typeface="Times New Roman" panose="02020603050405020304" pitchFamily="18" charset="0"/>
                <a:ea typeface="Calibri"/>
                <a:cs typeface="Times New Roman" panose="02020603050405020304" pitchFamily="18" charset="0"/>
              </a:rPr>
              <a:t>RASFF</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It stipulates the duties of the RASFF network members and defines the different types of </a:t>
            </a:r>
            <a:r>
              <a:rPr lang="en-US" sz="1700" dirty="0" smtClean="0">
                <a:latin typeface="Times New Roman" panose="02020603050405020304" pitchFamily="18" charset="0"/>
                <a:ea typeface="Calibri"/>
                <a:cs typeface="Times New Roman" panose="02020603050405020304" pitchFamily="18" charset="0"/>
              </a:rPr>
              <a:t>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It provides that all </a:t>
            </a:r>
            <a:r>
              <a:rPr lang="en-US" sz="1700" dirty="0">
                <a:latin typeface="Times New Roman" panose="02020603050405020304" pitchFamily="18" charset="0"/>
                <a:ea typeface="Calibri"/>
                <a:cs typeface="Times New Roman" panose="02020603050405020304" pitchFamily="18" charset="0"/>
              </a:rPr>
              <a:t>contact points shall ensure the availability of an </a:t>
            </a:r>
            <a:r>
              <a:rPr lang="en-US" sz="1700" dirty="0" smtClean="0">
                <a:latin typeface="Times New Roman" panose="02020603050405020304" pitchFamily="18" charset="0"/>
                <a:ea typeface="Calibri"/>
                <a:cs typeface="Times New Roman" panose="02020603050405020304" pitchFamily="18" charset="0"/>
              </a:rPr>
              <a:t>on-duty </a:t>
            </a:r>
            <a:r>
              <a:rPr lang="en-US" sz="1700" dirty="0">
                <a:latin typeface="Times New Roman" panose="02020603050405020304" pitchFamily="18" charset="0"/>
                <a:ea typeface="Calibri"/>
                <a:cs typeface="Times New Roman" panose="02020603050405020304" pitchFamily="18" charset="0"/>
              </a:rPr>
              <a:t>officer reachable outside office hours for </a:t>
            </a:r>
            <a:r>
              <a:rPr lang="en-US" sz="1700" dirty="0" smtClean="0">
                <a:latin typeface="Times New Roman" panose="02020603050405020304" pitchFamily="18" charset="0"/>
                <a:ea typeface="Calibri"/>
                <a:cs typeface="Times New Roman" panose="02020603050405020304" pitchFamily="18" charset="0"/>
              </a:rPr>
              <a:t>emergency communications </a:t>
            </a:r>
            <a:r>
              <a:rPr lang="en-US" sz="1700" dirty="0">
                <a:latin typeface="Times New Roman" panose="02020603050405020304" pitchFamily="18" charset="0"/>
                <a:ea typeface="Calibri"/>
                <a:cs typeface="Times New Roman" panose="02020603050405020304" pitchFamily="18" charset="0"/>
              </a:rPr>
              <a:t>on a 24-hour/7-day-a-week </a:t>
            </a:r>
            <a:r>
              <a:rPr lang="en-US" sz="1700" dirty="0" smtClean="0">
                <a:latin typeface="Times New Roman" panose="02020603050405020304" pitchFamily="18" charset="0"/>
                <a:ea typeface="Calibri"/>
                <a:cs typeface="Times New Roman" panose="02020603050405020304" pitchFamily="18" charset="0"/>
              </a:rPr>
              <a:t>basis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Before transmitting a notification to all members of the network, the Commission contact point </a:t>
            </a:r>
            <a:r>
              <a:rPr lang="en-US" sz="1700" dirty="0" smtClean="0">
                <a:latin typeface="Times New Roman" panose="02020603050405020304" pitchFamily="18" charset="0"/>
                <a:ea typeface="Calibri"/>
                <a:cs typeface="Times New Roman" panose="02020603050405020304" pitchFamily="18" charset="0"/>
              </a:rPr>
              <a:t>shall verify the RASFF 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Any member of the network may request a notification withdrawal or amendments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If the notified product originates from or is distributed to a third country, the Commission shall inform the third country without undue </a:t>
            </a:r>
            <a:r>
              <a:rPr lang="en-US" sz="1700" dirty="0" smtClean="0">
                <a:latin typeface="Times New Roman" panose="02020603050405020304" pitchFamily="18" charset="0"/>
                <a:ea typeface="Calibri"/>
                <a:cs typeface="Times New Roman" panose="02020603050405020304" pitchFamily="18" charset="0"/>
              </a:rPr>
              <a:t>delay</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The Regulation introduces exact deadlines for Member States (48 hours) as well as the Commission (24 hours) for transmitting alert notifications</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591071"/>
            <a:ext cx="561662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16/2011</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67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53-54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Emergency measures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Where food or feed originating in the Community or imported </a:t>
            </a:r>
            <a:r>
              <a:rPr lang="en-US" sz="1700" dirty="0" smtClean="0">
                <a:latin typeface="Times New Roman" panose="02020603050405020304" pitchFamily="18" charset="0"/>
                <a:ea typeface="Calibri"/>
                <a:cs typeface="Times New Roman" panose="02020603050405020304" pitchFamily="18" charset="0"/>
              </a:rPr>
              <a:t>presents </a:t>
            </a:r>
            <a:r>
              <a:rPr lang="en-US" sz="1700" dirty="0">
                <a:latin typeface="Times New Roman" panose="02020603050405020304" pitchFamily="18" charset="0"/>
                <a:ea typeface="Calibri"/>
                <a:cs typeface="Times New Roman" panose="02020603050405020304" pitchFamily="18" charset="0"/>
              </a:rPr>
              <a:t>a serious and uncontainable risk to human health, animal health or the environment, the Commission can put in place protective measures, following an opinion from the Standing Committee on Plants, Animals, Food and Feed (PAFF </a:t>
            </a:r>
            <a:r>
              <a:rPr lang="en-US" sz="1700" dirty="0" smtClean="0">
                <a:latin typeface="Times New Roman" panose="02020603050405020304" pitchFamily="18" charset="0"/>
                <a:ea typeface="Calibri"/>
                <a:cs typeface="Times New Roman" panose="02020603050405020304" pitchFamily="18" charset="0"/>
              </a:rPr>
              <a:t>Committee, established in Article 58) </a:t>
            </a:r>
            <a:r>
              <a:rPr lang="en-US" sz="1700" dirty="0">
                <a:latin typeface="Times New Roman" panose="02020603050405020304" pitchFamily="18" charset="0"/>
                <a:ea typeface="Calibri"/>
                <a:cs typeface="Times New Roman" panose="02020603050405020304" pitchFamily="18" charset="0"/>
              </a:rPr>
              <a:t>and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the placing on the market or use of products originating from the </a:t>
            </a:r>
            <a:r>
              <a:rPr lang="en-US" sz="1600" dirty="0" smtClean="0">
                <a:latin typeface="Times New Roman" panose="02020603050405020304" pitchFamily="18" charset="0"/>
                <a:ea typeface="Calibri"/>
                <a:cs typeface="Times New Roman" panose="02020603050405020304" pitchFamily="18" charset="0"/>
              </a:rPr>
              <a:t>EU</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imports of products originating from third </a:t>
            </a:r>
            <a:r>
              <a:rPr lang="en-US" sz="1600" dirty="0" smtClean="0">
                <a:latin typeface="Times New Roman" panose="02020603050405020304" pitchFamily="18" charset="0"/>
                <a:ea typeface="Calibri"/>
                <a:cs typeface="Times New Roman" panose="02020603050405020304" pitchFamily="18" charset="0"/>
              </a:rPr>
              <a:t>countries</a:t>
            </a:r>
            <a:endParaRPr lang="en-US" sz="16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Such action can be initiated by the Commission itself, or be requested by a Member </a:t>
            </a:r>
            <a:r>
              <a:rPr lang="en-US" sz="1700" dirty="0" smtClean="0">
                <a:latin typeface="Times New Roman" panose="02020603050405020304" pitchFamily="18" charset="0"/>
                <a:ea typeface="Calibri"/>
                <a:cs typeface="Times New Roman" panose="02020603050405020304" pitchFamily="18" charset="0"/>
              </a:rPr>
              <a:t>State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However, if the Commission does not act after having been informed of the existence of a risk, the EU country concerned may take temporary protective </a:t>
            </a:r>
            <a:r>
              <a:rPr lang="en-US" sz="1700" dirty="0" smtClean="0">
                <a:latin typeface="Times New Roman" panose="02020603050405020304" pitchFamily="18" charset="0"/>
                <a:ea typeface="Calibri"/>
                <a:cs typeface="Times New Roman" panose="02020603050405020304" pitchFamily="18" charset="0"/>
              </a:rPr>
              <a:t>measures </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Within 10 </a:t>
            </a:r>
            <a:r>
              <a:rPr lang="en-US" sz="1700" dirty="0">
                <a:latin typeface="Times New Roman" panose="02020603050405020304" pitchFamily="18" charset="0"/>
                <a:ea typeface="Calibri"/>
                <a:cs typeface="Times New Roman" panose="02020603050405020304" pitchFamily="18" charset="0"/>
              </a:rPr>
              <a:t>working days, the Commission must refer the matter to the </a:t>
            </a:r>
            <a:r>
              <a:rPr lang="en-US" sz="1700" dirty="0" smtClean="0">
                <a:latin typeface="Times New Roman" panose="02020603050405020304" pitchFamily="18" charset="0"/>
                <a:ea typeface="Calibri"/>
                <a:cs typeface="Times New Roman" panose="02020603050405020304" pitchFamily="18" charset="0"/>
              </a:rPr>
              <a:t>PAFF Committee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384523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general plan for crisis management </a:t>
            </a:r>
            <a:r>
              <a:rPr lang="en-US" sz="1700" dirty="0" smtClean="0">
                <a:latin typeface="Times New Roman" panose="02020603050405020304" pitchFamily="18" charset="0"/>
                <a:ea typeface="Calibri"/>
                <a:cs typeface="Times New Roman" panose="02020603050405020304" pitchFamily="18" charset="0"/>
              </a:rPr>
              <a:t>shall be followed in cases of</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direct </a:t>
            </a:r>
            <a:r>
              <a:rPr lang="en-US" sz="1700" dirty="0">
                <a:latin typeface="Times New Roman" panose="02020603050405020304" pitchFamily="18" charset="0"/>
                <a:ea typeface="Calibri"/>
                <a:cs typeface="Times New Roman" panose="02020603050405020304" pitchFamily="18" charset="0"/>
              </a:rPr>
              <a:t>or indirect risks to human health deriving from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feed </a:t>
            </a:r>
            <a:r>
              <a:rPr lang="en-US" sz="1700" dirty="0" smtClean="0">
                <a:latin typeface="Times New Roman" panose="02020603050405020304" pitchFamily="18" charset="0"/>
                <a:ea typeface="Calibri"/>
                <a:cs typeface="Times New Roman" panose="02020603050405020304" pitchFamily="18" charset="0"/>
              </a:rPr>
              <a:t>which: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not likely to be prevented, eliminated or reduced to an acceptable level by provisions in place or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cannot </a:t>
            </a:r>
            <a:r>
              <a:rPr lang="en-US" sz="1600" dirty="0">
                <a:latin typeface="Times New Roman" panose="02020603050405020304" pitchFamily="18" charset="0"/>
                <a:ea typeface="Calibri"/>
                <a:cs typeface="Times New Roman" panose="02020603050405020304" pitchFamily="18" charset="0"/>
              </a:rPr>
              <a:t>adequately be </a:t>
            </a:r>
            <a:r>
              <a:rPr lang="en-US" sz="1600" dirty="0" smtClean="0">
                <a:latin typeface="Times New Roman" panose="02020603050405020304" pitchFamily="18" charset="0"/>
                <a:ea typeface="Calibri"/>
                <a:cs typeface="Times New Roman" panose="02020603050405020304" pitchFamily="18" charset="0"/>
              </a:rPr>
              <a:t>managed by defined emergency measures</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The general plan for crisis management is established by </a:t>
            </a:r>
            <a:r>
              <a:rPr lang="en-US" sz="1700" u="sng" dirty="0" smtClean="0">
                <a:latin typeface="Times New Roman" panose="02020603050405020304" pitchFamily="18" charset="0"/>
                <a:ea typeface="Calibri"/>
                <a:cs typeface="Times New Roman" panose="02020603050405020304" pitchFamily="18" charset="0"/>
              </a:rPr>
              <a:t>Decision 2004/478/EC</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It also specifies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crisis </a:t>
            </a:r>
            <a:r>
              <a:rPr lang="en-US" sz="1700" dirty="0">
                <a:latin typeface="Times New Roman" panose="02020603050405020304" pitchFamily="18" charset="0"/>
                <a:ea typeface="Calibri"/>
                <a:cs typeface="Times New Roman" panose="02020603050405020304" pitchFamily="18" charset="0"/>
              </a:rPr>
              <a:t>situations involving a serious direct or indirect risk to human </a:t>
            </a:r>
            <a:r>
              <a:rPr lang="en-US" sz="1700" dirty="0" smtClean="0">
                <a:latin typeface="Times New Roman" panose="02020603050405020304" pitchFamily="18" charset="0"/>
                <a:ea typeface="Calibri"/>
                <a:cs typeface="Times New Roman" panose="02020603050405020304" pitchFamily="18" charset="0"/>
              </a:rPr>
              <a:t>health</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1267171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a serious risk, the Commission must immediately set up a crisis </a:t>
            </a:r>
            <a:r>
              <a:rPr lang="en-US" sz="1700" dirty="0" smtClean="0">
                <a:latin typeface="Times New Roman" panose="02020603050405020304" pitchFamily="18" charset="0"/>
                <a:ea typeface="Calibri"/>
                <a:cs typeface="Times New Roman" panose="02020603050405020304" pitchFamily="18" charset="0"/>
              </a:rPr>
              <a:t>unit: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s</a:t>
            </a:r>
            <a:r>
              <a:rPr lang="en-US" sz="1700" dirty="0" smtClean="0">
                <a:latin typeface="Times New Roman" panose="02020603050405020304" pitchFamily="18" charset="0"/>
                <a:ea typeface="Calibri"/>
                <a:cs typeface="Times New Roman" panose="02020603050405020304" pitchFamily="18" charset="0"/>
              </a:rPr>
              <a:t>upported scientifically &amp; technically by EFSA</a:t>
            </a:r>
          </a:p>
          <a:p>
            <a:pPr lvl="1">
              <a:lnSpc>
                <a:spcPct val="115000"/>
              </a:lnSpc>
              <a:spcBef>
                <a:spcPts val="600"/>
              </a:spcBef>
              <a:spcAft>
                <a:spcPts val="12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responsible </a:t>
            </a:r>
            <a:r>
              <a:rPr lang="en-US" sz="1700" dirty="0">
                <a:latin typeface="Times New Roman" panose="02020603050405020304" pitchFamily="18" charset="0"/>
                <a:ea typeface="Calibri"/>
                <a:cs typeface="Times New Roman" panose="02020603050405020304" pitchFamily="18" charset="0"/>
              </a:rPr>
              <a:t>for collecting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evaluating all relevant information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identifying the options available for preventing, eliminating or reducing the risk to human health</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Decision </a:t>
            </a:r>
            <a:r>
              <a:rPr lang="en-US" sz="1700" dirty="0">
                <a:latin typeface="Times New Roman" panose="02020603050405020304" pitchFamily="18" charset="0"/>
                <a:ea typeface="Calibri"/>
                <a:cs typeface="Times New Roman" panose="02020603050405020304" pitchFamily="18" charset="0"/>
              </a:rPr>
              <a:t>2004/478/EC also lays down management procedures where the risk is potential but could evolve into a serious </a:t>
            </a:r>
            <a:r>
              <a:rPr lang="en-US" sz="1700" dirty="0" smtClean="0">
                <a:latin typeface="Times New Roman" panose="02020603050405020304" pitchFamily="18" charset="0"/>
                <a:ea typeface="Calibri"/>
                <a:cs typeface="Times New Roman" panose="02020603050405020304" pitchFamily="18" charset="0"/>
              </a:rPr>
              <a:t>risk → </a:t>
            </a:r>
            <a:r>
              <a:rPr lang="en-US" sz="1700" dirty="0">
                <a:latin typeface="Times New Roman" panose="02020603050405020304" pitchFamily="18" charset="0"/>
                <a:ea typeface="Calibri"/>
                <a:cs typeface="Times New Roman" panose="02020603050405020304" pitchFamily="18" charset="0"/>
              </a:rPr>
              <a:t>a crisis unit will not be set up but adequate provisions will be </a:t>
            </a:r>
            <a:r>
              <a:rPr lang="en-US" sz="1700" dirty="0" smtClean="0">
                <a:latin typeface="Times New Roman" panose="02020603050405020304" pitchFamily="18" charset="0"/>
                <a:ea typeface="Calibri"/>
                <a:cs typeface="Times New Roman" panose="02020603050405020304" pitchFamily="18" charset="0"/>
              </a:rPr>
              <a:t>made to ensure effective management</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555268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Fitness Checks provide an evidence-based critical analysis of whether Union actions are proportionate to their objectives and delivering as </a:t>
            </a:r>
            <a:r>
              <a:rPr lang="en-US" sz="1700" dirty="0" smtClean="0">
                <a:latin typeface="Times New Roman" panose="02020603050405020304" pitchFamily="18" charset="0"/>
                <a:ea typeface="Calibri"/>
                <a:cs typeface="Times New Roman" panose="02020603050405020304" pitchFamily="18" charset="0"/>
              </a:rPr>
              <a:t>expected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2018 Fitness Check on General Food Law was completed, </a:t>
            </a:r>
            <a:r>
              <a:rPr lang="en-US" sz="1700" dirty="0" smtClean="0">
                <a:latin typeface="Times New Roman" panose="02020603050405020304" pitchFamily="18" charset="0"/>
                <a:ea typeface="Calibri"/>
                <a:cs typeface="Times New Roman" panose="02020603050405020304" pitchFamily="18" charset="0"/>
              </a:rPr>
              <a:t>assessing </a:t>
            </a:r>
            <a:r>
              <a:rPr lang="en-US" sz="1700" dirty="0">
                <a:latin typeface="Times New Roman" panose="02020603050405020304" pitchFamily="18" charset="0"/>
                <a:ea typeface="Calibri"/>
                <a:cs typeface="Times New Roman" panose="02020603050405020304" pitchFamily="18" charset="0"/>
              </a:rPr>
              <a:t>whether the legislative framework introduced by the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for the entire food and feed sector is 'fit for purpose' and whether it captures and reflects policy trends of today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Main </a:t>
            </a:r>
            <a:r>
              <a:rPr lang="en-US" sz="1700" dirty="0">
                <a:latin typeface="Times New Roman" panose="02020603050405020304" pitchFamily="18" charset="0"/>
                <a:ea typeface="Calibri"/>
                <a:cs typeface="Times New Roman" panose="02020603050405020304" pitchFamily="18" charset="0"/>
              </a:rPr>
              <a:t>findings of the Fitness Check on the General Food Law </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Regulation is still relevant today with respect to the current trends: growth and competitiveness and increased globalization</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Overall</a:t>
            </a:r>
            <a:r>
              <a:rPr lang="en-US" sz="1600" dirty="0">
                <a:latin typeface="Times New Roman" panose="02020603050405020304" pitchFamily="18" charset="0"/>
                <a:ea typeface="Calibri"/>
                <a:cs typeface="Times New Roman" panose="02020603050405020304" pitchFamily="18" charset="0"/>
              </a:rPr>
              <a:t>, it has achieved its core objectives, namely high protection of human health and consumers’ interests and the smooth functioning of the internal market</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No </a:t>
            </a:r>
            <a:r>
              <a:rPr lang="en-US" sz="1600" dirty="0">
                <a:latin typeface="Times New Roman" panose="02020603050405020304" pitchFamily="18" charset="0"/>
                <a:ea typeface="Calibri"/>
                <a:cs typeface="Times New Roman" panose="02020603050405020304" pitchFamily="18" charset="0"/>
              </a:rPr>
              <a:t>systemic failures have been identified. Nevertheless, the GFL is less adequate to address new challenges like food sustainability in general, and more specifically, food waste</a:t>
            </a: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Fitness Check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val="238307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7" name="Picture 3"/>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485605"/>
            <a:ext cx="7128792" cy="503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81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April 2018 the European Commission officially proposed a targeted revision of the General Food Law Regulation, drawing also on the Commission's Fitness </a:t>
            </a:r>
            <a:r>
              <a:rPr lang="en-US" sz="1700" dirty="0" smtClean="0">
                <a:latin typeface="Times New Roman" panose="02020603050405020304" pitchFamily="18" charset="0"/>
                <a:ea typeface="Calibri"/>
                <a:cs typeface="Times New Roman" panose="02020603050405020304" pitchFamily="18" charset="0"/>
              </a:rPr>
              <a:t>Check</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The proposal aims to:</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give </a:t>
            </a:r>
            <a:r>
              <a:rPr lang="en-US" sz="1600" dirty="0">
                <a:latin typeface="Times New Roman" panose="02020603050405020304" pitchFamily="18" charset="0"/>
                <a:ea typeface="Calibri"/>
                <a:cs typeface="Times New Roman" panose="02020603050405020304" pitchFamily="18" charset="0"/>
              </a:rPr>
              <a:t>citizens greater access to information submitted to the European Food Safety Authority (EFSA) on approvals concerning the agri-food </a:t>
            </a:r>
            <a:r>
              <a:rPr lang="en-US" sz="1600" dirty="0" smtClean="0">
                <a:latin typeface="Times New Roman" panose="02020603050405020304" pitchFamily="18" charset="0"/>
                <a:ea typeface="Calibri"/>
                <a:cs typeface="Times New Roman" panose="02020603050405020304" pitchFamily="18" charset="0"/>
              </a:rPr>
              <a:t>chain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provide the possibility for additional studies to be requested by the Commission and will involve </a:t>
            </a:r>
            <a:r>
              <a:rPr lang="en-US" sz="1600" dirty="0" smtClean="0">
                <a:latin typeface="Times New Roman" panose="02020603050405020304" pitchFamily="18" charset="0"/>
                <a:ea typeface="Calibri"/>
                <a:cs typeface="Times New Roman" panose="02020603050405020304" pitchFamily="18" charset="0"/>
              </a:rPr>
              <a:t>Member </a:t>
            </a:r>
            <a:r>
              <a:rPr lang="en-US" sz="1600" dirty="0">
                <a:latin typeface="Times New Roman" panose="02020603050405020304" pitchFamily="18" charset="0"/>
                <a:ea typeface="Calibri"/>
                <a:cs typeface="Times New Roman" panose="02020603050405020304" pitchFamily="18" charset="0"/>
              </a:rPr>
              <a:t>States' scientists more closely in approval </a:t>
            </a:r>
            <a:r>
              <a:rPr lang="en-US" sz="1600" dirty="0" smtClean="0">
                <a:latin typeface="Times New Roman" panose="02020603050405020304" pitchFamily="18" charset="0"/>
                <a:ea typeface="Calibri"/>
                <a:cs typeface="Times New Roman" panose="02020603050405020304" pitchFamily="18" charset="0"/>
              </a:rPr>
              <a:t>procedures</a:t>
            </a:r>
          </a:p>
          <a:p>
            <a:pPr marL="354013" lvl="1" indent="-354013">
              <a:lnSpc>
                <a:spcPct val="115000"/>
              </a:lnSpc>
              <a:spcBef>
                <a:spcPts val="600"/>
              </a:spcBef>
              <a:buFont typeface="Arial" panose="020B0604020202020204" pitchFamily="34" charset="0"/>
              <a:buChar char="•"/>
            </a:pPr>
            <a:r>
              <a:rPr lang="en-US" sz="1700" dirty="0" smtClean="0">
                <a:solidFill>
                  <a:prstClr val="black"/>
                </a:solidFill>
                <a:latin typeface="Times New Roman" panose="02020603050405020304" pitchFamily="18" charset="0"/>
                <a:ea typeface="Calibri"/>
                <a:cs typeface="Times New Roman" panose="02020603050405020304" pitchFamily="18" charset="0"/>
              </a:rPr>
              <a:t>The proposal refers to revision of the Regulation coupled to revision of sectoral legislation to strengthen transparency in the area of: </a:t>
            </a: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GMOs</a:t>
            </a:r>
            <a:r>
              <a:rPr lang="en-US" sz="1600" dirty="0">
                <a:latin typeface="Times New Roman" panose="02020603050405020304" pitchFamily="18" charset="0"/>
                <a:ea typeface="Calibri"/>
                <a:cs typeface="Times New Roman" panose="02020603050405020304" pitchFamily="18" charset="0"/>
              </a:rPr>
              <a:t> &amp; novel foods</a:t>
            </a:r>
            <a:endParaRPr lang="en-US" sz="1600" dirty="0" smtClean="0">
              <a:latin typeface="Times New Roman" panose="02020603050405020304" pitchFamily="18" charset="0"/>
              <a:ea typeface="Calibri"/>
              <a:cs typeface="Times New Roman" panose="02020603050405020304" pitchFamily="18" charset="0"/>
            </a:endParaRP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feed &amp; food additives</a:t>
            </a:r>
            <a:r>
              <a:rPr lang="en-US" sz="1600" dirty="0">
                <a:latin typeface="Times New Roman" panose="02020603050405020304" pitchFamily="18" charset="0"/>
                <a:ea typeface="Calibri"/>
                <a:cs typeface="Times New Roman" panose="02020603050405020304" pitchFamily="18" charset="0"/>
              </a:rPr>
              <a:t>, smoke </a:t>
            </a:r>
            <a:r>
              <a:rPr lang="en-US" sz="1600" dirty="0" smtClean="0">
                <a:latin typeface="Times New Roman" panose="02020603050405020304" pitchFamily="18" charset="0"/>
                <a:ea typeface="Calibri"/>
                <a:cs typeface="Times New Roman" panose="02020603050405020304" pitchFamily="18" charset="0"/>
              </a:rPr>
              <a:t>flavourings, </a:t>
            </a:r>
            <a:r>
              <a:rPr lang="en-US" sz="1600" dirty="0">
                <a:latin typeface="Times New Roman" panose="02020603050405020304" pitchFamily="18" charset="0"/>
                <a:ea typeface="Calibri"/>
                <a:cs typeface="Times New Roman" panose="02020603050405020304" pitchFamily="18" charset="0"/>
              </a:rPr>
              <a:t>food enzymes </a:t>
            </a:r>
            <a:r>
              <a:rPr lang="en-US" sz="1600" dirty="0" smtClean="0">
                <a:latin typeface="Times New Roman" panose="02020603050405020304" pitchFamily="18" charset="0"/>
                <a:ea typeface="Calibri"/>
                <a:cs typeface="Times New Roman" panose="02020603050405020304" pitchFamily="18" charset="0"/>
              </a:rPr>
              <a:t>&amp; flavourings</a:t>
            </a:r>
          </a:p>
          <a:p>
            <a:pPr marL="754063" lvl="2" indent="-354013">
              <a:lnSpc>
                <a:spcPct val="115000"/>
              </a:lnSpc>
              <a:spcBef>
                <a:spcPts val="600"/>
              </a:spcBef>
              <a:buFont typeface="Wingdings" panose="05000000000000000000" pitchFamily="2" charset="2"/>
              <a:buChar char="Ø"/>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contact </a:t>
            </a:r>
            <a:r>
              <a:rPr lang="en-US" sz="1600" dirty="0" smtClean="0">
                <a:solidFill>
                  <a:prstClr val="black"/>
                </a:solidFill>
                <a:latin typeface="Times New Roman" panose="02020603050405020304" pitchFamily="18" charset="0"/>
                <a:ea typeface="Calibri"/>
                <a:cs typeface="Times New Roman" panose="02020603050405020304" pitchFamily="18" charset="0"/>
              </a:rPr>
              <a:t>materials &amp; </a:t>
            </a:r>
            <a:r>
              <a:rPr lang="en-US" sz="1600" dirty="0">
                <a:solidFill>
                  <a:prstClr val="black"/>
                </a:solidFill>
                <a:latin typeface="Times New Roman" panose="02020603050405020304" pitchFamily="18" charset="0"/>
                <a:ea typeface="Calibri"/>
                <a:cs typeface="Times New Roman" panose="02020603050405020304" pitchFamily="18" charset="0"/>
              </a:rPr>
              <a:t>plant protection products </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Revision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val="3867765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560017"/>
            <a:ext cx="8892480" cy="4533279"/>
          </a:xfrm>
        </p:spPr>
        <p:txBody>
          <a:bodyPr>
            <a:normAutofit/>
          </a:bodyPr>
          <a:lstStyle/>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EU Rules regarding Food Hygiene </a:t>
            </a:r>
            <a:r>
              <a:rPr lang="en-US" sz="1800" dirty="0" smtClean="0">
                <a:latin typeface="Times New Roman" panose="02020603050405020304" pitchFamily="18" charset="0"/>
                <a:ea typeface="Calibri"/>
                <a:cs typeface="Times New Roman" panose="02020603050405020304" pitchFamily="18" charset="0"/>
              </a:rPr>
              <a:t>(“hygiene package”) cover </a:t>
            </a:r>
            <a:r>
              <a:rPr lang="en-US" sz="1800" dirty="0">
                <a:latin typeface="Times New Roman" panose="02020603050405020304" pitchFamily="18" charset="0"/>
                <a:ea typeface="Calibri"/>
                <a:cs typeface="Times New Roman" panose="02020603050405020304" pitchFamily="18" charset="0"/>
              </a:rPr>
              <a:t>all stages of the production, processing, distribution and placing on the market of food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Rules on hygiene of foodstuffs were adopted in April 2004 by the European Parliament and the Council </a:t>
            </a:r>
            <a:r>
              <a:rPr lang="en-US" sz="1800" dirty="0" smtClean="0">
                <a:latin typeface="Times New Roman" panose="02020603050405020304" pitchFamily="18" charset="0"/>
                <a:ea typeface="Calibri"/>
                <a:cs typeface="Times New Roman" panose="02020603050405020304" pitchFamily="18" charset="0"/>
              </a:rPr>
              <a:t>and they </a:t>
            </a:r>
            <a:r>
              <a:rPr lang="en-US" sz="1800" dirty="0">
                <a:latin typeface="Times New Roman" panose="02020603050405020304" pitchFamily="18" charset="0"/>
                <a:ea typeface="Calibri"/>
                <a:cs typeface="Times New Roman" panose="02020603050405020304" pitchFamily="18" charset="0"/>
              </a:rPr>
              <a:t>became applicable on 1 January </a:t>
            </a:r>
            <a:r>
              <a:rPr lang="en-US" sz="1800" dirty="0" smtClean="0">
                <a:latin typeface="Times New Roman" panose="02020603050405020304" pitchFamily="18" charset="0"/>
                <a:ea typeface="Calibri"/>
                <a:cs typeface="Times New Roman" panose="02020603050405020304" pitchFamily="18" charset="0"/>
              </a:rPr>
              <a:t>2006</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They merged</a:t>
            </a:r>
            <a:r>
              <a:rPr lang="en-US" sz="1800" dirty="0">
                <a:latin typeface="Times New Roman" panose="02020603050405020304" pitchFamily="18" charset="0"/>
                <a:ea typeface="Calibri"/>
                <a:cs typeface="Times New Roman" panose="02020603050405020304" pitchFamily="18" charset="0"/>
              </a:rPr>
              <a:t>, harmonised and simplified detailed and complex hygiene requirements previously contained in a number of </a:t>
            </a:r>
            <a:r>
              <a:rPr lang="en-US" sz="1800" dirty="0" smtClean="0">
                <a:latin typeface="Times New Roman" panose="02020603050405020304" pitchFamily="18" charset="0"/>
                <a:ea typeface="Calibri"/>
                <a:cs typeface="Times New Roman" panose="02020603050405020304" pitchFamily="18" charset="0"/>
              </a:rPr>
              <a:t>Council Directives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079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These </a:t>
            </a:r>
            <a:r>
              <a:rPr lang="en-US" sz="1800" dirty="0">
                <a:latin typeface="Times New Roman" panose="02020603050405020304" pitchFamily="18" charset="0"/>
                <a:ea typeface="Calibri"/>
                <a:cs typeface="Times New Roman" panose="02020603050405020304" pitchFamily="18" charset="0"/>
              </a:rPr>
              <a:t>rules </a:t>
            </a:r>
            <a:r>
              <a:rPr lang="en-US" sz="1800" dirty="0" smtClean="0">
                <a:latin typeface="Times New Roman" panose="02020603050405020304" pitchFamily="18" charset="0"/>
                <a:ea typeface="Calibri"/>
                <a:cs typeface="Times New Roman" panose="02020603050405020304" pitchFamily="18" charset="0"/>
              </a:rPr>
              <a:t>are </a:t>
            </a:r>
            <a:r>
              <a:rPr lang="en-US" sz="1800" dirty="0">
                <a:latin typeface="Times New Roman" panose="02020603050405020304" pitchFamily="18" charset="0"/>
                <a:ea typeface="Calibri"/>
                <a:cs typeface="Times New Roman" panose="02020603050405020304" pitchFamily="18" charset="0"/>
              </a:rPr>
              <a:t>provided for in the following key </a:t>
            </a:r>
            <a:r>
              <a:rPr lang="en-US" sz="1800" dirty="0" smtClean="0">
                <a:latin typeface="Times New Roman" panose="02020603050405020304" pitchFamily="18" charset="0"/>
                <a:ea typeface="Calibri"/>
                <a:cs typeface="Times New Roman" panose="02020603050405020304" pitchFamily="18" charset="0"/>
              </a:rPr>
              <a:t>acts: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852/2004 </a:t>
            </a:r>
            <a:r>
              <a:rPr lang="en-US" sz="1800" dirty="0">
                <a:latin typeface="Times New Roman" panose="02020603050405020304" pitchFamily="18" charset="0"/>
                <a:ea typeface="Calibri"/>
                <a:cs typeface="Times New Roman" panose="02020603050405020304" pitchFamily="18" charset="0"/>
              </a:rPr>
              <a:t>on the hygiene of </a:t>
            </a:r>
            <a:r>
              <a:rPr lang="en-US" sz="1800" dirty="0" smtClean="0">
                <a:latin typeface="Times New Roman" panose="02020603050405020304" pitchFamily="18" charset="0"/>
                <a:ea typeface="Calibri"/>
                <a:cs typeface="Times New Roman" panose="02020603050405020304" pitchFamily="18" charset="0"/>
              </a:rPr>
              <a:t>foodstuffs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853/2004 </a:t>
            </a:r>
            <a:r>
              <a:rPr lang="en-US" sz="1800" dirty="0">
                <a:latin typeface="Times New Roman" panose="02020603050405020304" pitchFamily="18" charset="0"/>
                <a:ea typeface="Calibri"/>
                <a:cs typeface="Times New Roman" panose="02020603050405020304" pitchFamily="18" charset="0"/>
              </a:rPr>
              <a:t>laying down specific hygiene rules for food of animal </a:t>
            </a:r>
            <a:r>
              <a:rPr lang="en-US" sz="1800" dirty="0" smtClean="0">
                <a:latin typeface="Times New Roman" panose="02020603050405020304" pitchFamily="18" charset="0"/>
                <a:ea typeface="Calibri"/>
                <a:cs typeface="Times New Roman" panose="02020603050405020304" pitchFamily="18" charset="0"/>
              </a:rPr>
              <a:t>origin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854/2004 </a:t>
            </a:r>
            <a:r>
              <a:rPr lang="en-US" sz="1800" dirty="0">
                <a:latin typeface="Times New Roman" panose="02020603050405020304" pitchFamily="18" charset="0"/>
                <a:ea typeface="Calibri"/>
                <a:cs typeface="Times New Roman" panose="02020603050405020304" pitchFamily="18" charset="0"/>
              </a:rPr>
              <a:t>laying down specific rules for the organisation of official controls on products of animal origin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Directive </a:t>
            </a:r>
            <a:r>
              <a:rPr lang="en-US" sz="1800" b="1" dirty="0">
                <a:latin typeface="Times New Roman" panose="02020603050405020304" pitchFamily="18" charset="0"/>
                <a:ea typeface="Calibri"/>
                <a:cs typeface="Times New Roman" panose="02020603050405020304" pitchFamily="18" charset="0"/>
              </a:rPr>
              <a:t>2004/41/EC </a:t>
            </a:r>
            <a:r>
              <a:rPr lang="en-US" sz="1800" dirty="0">
                <a:latin typeface="Times New Roman" panose="02020603050405020304" pitchFamily="18" charset="0"/>
                <a:ea typeface="Calibri"/>
                <a:cs typeface="Times New Roman" panose="02020603050405020304" pitchFamily="18" charset="0"/>
              </a:rPr>
              <a:t>repealing certain Directives concerning food hygiene and health conditions for the production and placing on the market of certain products of animal origin intended for human consumption and amending Council Directives 89/662/EEC and 92/118/EEC and Council Decision 95/408/EC</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997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268288" lvl="0" indent="-268288">
              <a:lnSpc>
                <a:spcPct val="115000"/>
              </a:lnSpc>
              <a:spcBef>
                <a:spcPts val="600"/>
              </a:spcBef>
              <a:spcAft>
                <a:spcPts val="600"/>
              </a:spcAft>
            </a:pPr>
            <a:r>
              <a:rPr lang="en-US" sz="1900" u="sng" dirty="0" smtClean="0">
                <a:latin typeface="Times New Roman" panose="02020603050405020304" pitchFamily="18" charset="0"/>
                <a:ea typeface="Calibri"/>
                <a:cs typeface="Times New Roman" panose="02020603050405020304" pitchFamily="18" charset="0"/>
              </a:rPr>
              <a:t>Main principles</a:t>
            </a:r>
            <a:r>
              <a:rPr lang="en-US" sz="1900" dirty="0" smtClean="0">
                <a:latin typeface="Times New Roman" panose="02020603050405020304" pitchFamily="18" charset="0"/>
                <a:ea typeface="Calibri"/>
                <a:cs typeface="Times New Roman" panose="02020603050405020304" pitchFamily="18" charset="0"/>
              </a:rPr>
              <a:t> taken into account by the hygiene rules</a:t>
            </a:r>
            <a:r>
              <a:rPr lang="en-US" sz="1800" dirty="0" smtClean="0">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Primary responsibility for food safety borne by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Food safety ensured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General implementation of procedures based on </a:t>
            </a:r>
            <a:r>
              <a:rPr lang="en-US" sz="1700" dirty="0" smtClean="0">
                <a:latin typeface="Times New Roman" panose="02020603050405020304" pitchFamily="18" charset="0"/>
                <a:ea typeface="Calibri"/>
                <a:cs typeface="Times New Roman" panose="02020603050405020304" pitchFamily="18" charset="0"/>
              </a:rPr>
              <a:t>HACCP principles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Application of basic common hygiene requirements, possibly further specified for certain categories of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Registration or approval for certain food </a:t>
            </a:r>
            <a:r>
              <a:rPr lang="en-US" sz="1700" dirty="0" smtClean="0">
                <a:latin typeface="Times New Roman" panose="02020603050405020304" pitchFamily="18" charset="0"/>
                <a:ea typeface="Calibri"/>
                <a:cs typeface="Times New Roman" panose="02020603050405020304" pitchFamily="18" charset="0"/>
              </a:rPr>
              <a:t>establishments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Development of guides to good practice for hygiene or for the application of HACCP principles as a valuable instrument to aid food business operators at all levels of the food chain to comply with the new </a:t>
            </a:r>
            <a:r>
              <a:rPr lang="en-US" sz="1700" dirty="0" smtClean="0">
                <a:latin typeface="Times New Roman" panose="02020603050405020304" pitchFamily="18" charset="0"/>
                <a:ea typeface="Calibri"/>
                <a:cs typeface="Times New Roman" panose="02020603050405020304" pitchFamily="18" charset="0"/>
              </a:rPr>
              <a:t>rules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Flexibility provided for food produced in remote areas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for traditional production </a:t>
            </a:r>
            <a:r>
              <a:rPr lang="en-US" sz="1700" dirty="0" smtClean="0">
                <a:latin typeface="Times New Roman" panose="02020603050405020304" pitchFamily="18" charset="0"/>
                <a:ea typeface="Calibri"/>
                <a:cs typeface="Times New Roman" panose="02020603050405020304" pitchFamily="18" charset="0"/>
              </a:rPr>
              <a:t>&amp; methods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143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892480" cy="4533279"/>
          </a:xfrm>
        </p:spPr>
        <p:txBody>
          <a:bodyPr>
            <a:normAutofit/>
          </a:bodyPr>
          <a:lstStyle/>
          <a:p>
            <a:pPr marL="354012" lvl="1" indent="0">
              <a:lnSpc>
                <a:spcPct val="115000"/>
              </a:lnSpc>
              <a:spcBef>
                <a:spcPts val="600"/>
              </a:spcBef>
              <a:spcAft>
                <a:spcPts val="300"/>
              </a:spcAft>
              <a:buNone/>
            </a:pPr>
            <a:r>
              <a:rPr lang="en-US" sz="1700" u="sng" dirty="0" smtClean="0">
                <a:latin typeface="Times New Roman" panose="02020603050405020304" pitchFamily="18" charset="0"/>
                <a:ea typeface="Calibri"/>
                <a:cs typeface="Times New Roman" panose="02020603050405020304" pitchFamily="18" charset="0"/>
              </a:rPr>
              <a:t>Selected guides provided by the European Commission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Guidelines </a:t>
            </a:r>
            <a:r>
              <a:rPr lang="en-US" sz="1700" dirty="0">
                <a:latin typeface="Times New Roman" panose="02020603050405020304" pitchFamily="18" charset="0"/>
                <a:ea typeface="Calibri"/>
                <a:cs typeface="Times New Roman" panose="02020603050405020304" pitchFamily="18" charset="0"/>
              </a:rPr>
              <a:t>on minimum recommendations for official laboratory appointed for the detection of Trichinella in </a:t>
            </a:r>
            <a:r>
              <a:rPr lang="en-US" sz="1700" dirty="0" smtClean="0">
                <a:latin typeface="Times New Roman" panose="02020603050405020304" pitchFamily="18" charset="0"/>
                <a:ea typeface="Calibri"/>
                <a:cs typeface="Times New Roman" panose="02020603050405020304" pitchFamily="18" charset="0"/>
              </a:rPr>
              <a:t>meat</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on food safety management systems for certain small food </a:t>
            </a:r>
            <a:r>
              <a:rPr lang="en-US" sz="1700" dirty="0" smtClean="0">
                <a:latin typeface="Times New Roman" panose="02020603050405020304" pitchFamily="18" charset="0"/>
                <a:ea typeface="Calibri"/>
                <a:cs typeface="Times New Roman" panose="02020603050405020304" pitchFamily="18" charset="0"/>
              </a:rPr>
              <a:t>retailers</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addressing microbiological risks in fresh fruits and vegetables at primary production through good hygiene</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Food Safety Management Systems (FSMS), including HACCP</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hygiene of food of animal origin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Guidance </a:t>
            </a:r>
            <a:r>
              <a:rPr lang="en-US" sz="1700" dirty="0">
                <a:latin typeface="Times New Roman" panose="02020603050405020304" pitchFamily="18" charset="0"/>
                <a:ea typeface="Calibri"/>
                <a:cs typeface="Times New Roman" panose="02020603050405020304" pitchFamily="18" charset="0"/>
              </a:rPr>
              <a:t>document on rules on food hygiene and official controls</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the hygiene of all food</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Illustrative </a:t>
            </a:r>
            <a:r>
              <a:rPr lang="en-US" sz="1700" dirty="0">
                <a:latin typeface="Times New Roman" panose="02020603050405020304" pitchFamily="18" charset="0"/>
                <a:ea typeface="Calibri"/>
                <a:cs typeface="Times New Roman" panose="02020603050405020304" pitchFamily="18" charset="0"/>
              </a:rPr>
              <a:t>Guidance on import conditions </a:t>
            </a:r>
            <a:r>
              <a:rPr lang="en-US" sz="1700" dirty="0" smtClean="0">
                <a:latin typeface="Times New Roman" panose="02020603050405020304" pitchFamily="18" charset="0"/>
                <a:ea typeface="Calibri"/>
                <a:cs typeface="Times New Roman" panose="02020603050405020304" pitchFamily="18" charset="0"/>
              </a:rPr>
              <a:t>for composite products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022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852/2004 </a:t>
            </a:r>
            <a:r>
              <a:rPr lang="en-US" sz="20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“on the hygiene of </a:t>
            </a:r>
            <a:r>
              <a:rPr lang="en-US" sz="2000" b="1" dirty="0" smtClean="0">
                <a:latin typeface="Times New Roman" panose="02020603050405020304" pitchFamily="18" charset="0"/>
                <a:ea typeface="Calibri"/>
                <a:cs typeface="Times New Roman" panose="02020603050405020304" pitchFamily="18" charset="0"/>
              </a:rPr>
              <a:t>foodstuffs”</a:t>
            </a: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lays down general rules for food business operators on the hygiene of foodstuffs, taking particular account of the following principles:</a:t>
            </a: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P</a:t>
            </a:r>
            <a:r>
              <a:rPr lang="en-US" sz="1700" dirty="0" smtClean="0">
                <a:latin typeface="Times New Roman" panose="02020603050405020304" pitchFamily="18" charset="0"/>
                <a:ea typeface="Calibri"/>
                <a:cs typeface="Times New Roman" panose="02020603050405020304" pitchFamily="18" charset="0"/>
              </a:rPr>
              <a:t>rimary </a:t>
            </a:r>
            <a:r>
              <a:rPr lang="en-US" sz="1700" dirty="0">
                <a:latin typeface="Times New Roman" panose="02020603050405020304" pitchFamily="18" charset="0"/>
                <a:ea typeface="Calibri"/>
                <a:cs typeface="Times New Roman" panose="02020603050405020304" pitchFamily="18" charset="0"/>
              </a:rPr>
              <a:t>responsibility for food safety rests with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food safety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108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lvl="0" indent="-257175">
              <a:lnSpc>
                <a:spcPct val="115000"/>
              </a:lnSpc>
              <a:spcBef>
                <a:spcPts val="600"/>
              </a:spcBef>
              <a:spcAft>
                <a:spcPts val="600"/>
              </a:spcAft>
              <a:buFont typeface="+mj-lt"/>
              <a:buAutoNum type="alphaLcPeriod" startAt="3"/>
            </a:pPr>
            <a:r>
              <a:rPr lang="en-US" sz="1700" dirty="0">
                <a:solidFill>
                  <a:prstClr val="black"/>
                </a:solidFill>
                <a:latin typeface="Times New Roman" panose="02020603050405020304" pitchFamily="18" charset="0"/>
                <a:ea typeface="Calibri"/>
                <a:cs typeface="Times New Roman" panose="02020603050405020304" pitchFamily="18" charset="0"/>
              </a:rPr>
              <a:t>It is important, for food that cannot be stored safely at ambient temperatures, particularly frozen food, to maintain the cold </a:t>
            </a:r>
            <a:r>
              <a:rPr lang="en-US" sz="1700" dirty="0" smtClean="0">
                <a:solidFill>
                  <a:prstClr val="black"/>
                </a:solidFill>
                <a:latin typeface="Times New Roman" panose="02020603050405020304" pitchFamily="18" charset="0"/>
                <a:ea typeface="Calibri"/>
                <a:cs typeface="Times New Roman" panose="02020603050405020304" pitchFamily="18" charset="0"/>
              </a:rPr>
              <a:t>chain</a:t>
            </a:r>
            <a:endParaRPr lang="en-US" sz="1700" dirty="0" smtClean="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smtClean="0">
                <a:latin typeface="Times New Roman" panose="02020603050405020304" pitchFamily="18" charset="0"/>
                <a:ea typeface="Calibri"/>
                <a:cs typeface="Times New Roman" panose="02020603050405020304" pitchFamily="18" charset="0"/>
              </a:rPr>
              <a:t>General </a:t>
            </a:r>
            <a:r>
              <a:rPr lang="en-US" sz="1700" dirty="0">
                <a:latin typeface="Times New Roman" panose="02020603050405020304" pitchFamily="18" charset="0"/>
                <a:ea typeface="Calibri"/>
                <a:cs typeface="Times New Roman" panose="02020603050405020304" pitchFamily="18" charset="0"/>
              </a:rPr>
              <a:t>implementation of procedures based on the HACCP principles, together with the application of good hygiene practice, should reinforce food business operators' </a:t>
            </a:r>
            <a:r>
              <a:rPr lang="en-US" sz="1700" dirty="0" smtClean="0">
                <a:latin typeface="Times New Roman" panose="02020603050405020304" pitchFamily="18" charset="0"/>
                <a:ea typeface="Calibri"/>
                <a:cs typeface="Times New Roman" panose="02020603050405020304" pitchFamily="18" charset="0"/>
              </a:rPr>
              <a:t>responsibility</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G</a:t>
            </a:r>
            <a:r>
              <a:rPr lang="en-US" sz="1700" dirty="0" smtClean="0">
                <a:latin typeface="Times New Roman" panose="02020603050405020304" pitchFamily="18" charset="0"/>
                <a:ea typeface="Calibri"/>
                <a:cs typeface="Times New Roman" panose="02020603050405020304" pitchFamily="18" charset="0"/>
              </a:rPr>
              <a:t>uides </a:t>
            </a:r>
            <a:r>
              <a:rPr lang="en-US" sz="1700" dirty="0">
                <a:latin typeface="Times New Roman" panose="02020603050405020304" pitchFamily="18" charset="0"/>
                <a:ea typeface="Calibri"/>
                <a:cs typeface="Times New Roman" panose="02020603050405020304" pitchFamily="18" charset="0"/>
              </a:rPr>
              <a:t>to good practice are a valuable instrument to aid food business operators at all levels of the food chain with compliance with food hygiene rules and with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establish microbiological criteria and temperature control requirements based on a scientific risk </a:t>
            </a:r>
            <a:r>
              <a:rPr lang="en-US" sz="1700" dirty="0" smtClean="0">
                <a:latin typeface="Times New Roman" panose="02020603050405020304" pitchFamily="18" charset="0"/>
                <a:ea typeface="Calibri"/>
                <a:cs typeface="Times New Roman" panose="02020603050405020304" pitchFamily="18" charset="0"/>
              </a:rPr>
              <a:t>assessment</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that imported foods are of at least the same hygiene standard as food produced in the Community, or are of an equivalent standard</a:t>
            </a: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008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585119" y="1484313"/>
            <a:ext cx="6045199"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268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800" dirty="0" smtClean="0">
                <a:latin typeface="Times New Roman" panose="02020603050405020304" pitchFamily="18" charset="0"/>
                <a:ea typeface="Calibri"/>
                <a:cs typeface="Times New Roman" panose="02020603050405020304" pitchFamily="18" charset="0"/>
              </a:rPr>
              <a:t>and distribution </a:t>
            </a:r>
            <a:r>
              <a:rPr lang="en-US" sz="1800" dirty="0">
                <a:latin typeface="Times New Roman" panose="02020603050405020304" pitchFamily="18" charset="0"/>
                <a:ea typeface="Calibri"/>
                <a:cs typeface="Times New Roman" panose="02020603050405020304" pitchFamily="18" charset="0"/>
              </a:rPr>
              <a:t>of food and to exports, and without prejudice to </a:t>
            </a:r>
            <a:r>
              <a:rPr lang="en-US" sz="1800" dirty="0" smtClean="0">
                <a:latin typeface="Times New Roman" panose="02020603050405020304" pitchFamily="18" charset="0"/>
                <a:ea typeface="Calibri"/>
                <a:cs typeface="Times New Roman" panose="02020603050405020304" pitchFamily="18" charset="0"/>
              </a:rPr>
              <a:t>more specific </a:t>
            </a:r>
            <a:r>
              <a:rPr lang="en-US" sz="1800" dirty="0">
                <a:latin typeface="Times New Roman" panose="02020603050405020304" pitchFamily="18" charset="0"/>
                <a:ea typeface="Calibri"/>
                <a:cs typeface="Times New Roman" panose="02020603050405020304" pitchFamily="18" charset="0"/>
              </a:rPr>
              <a:t>requirements relating to food </a:t>
            </a:r>
            <a:r>
              <a:rPr lang="en-US" sz="1800" dirty="0" smtClean="0">
                <a:latin typeface="Times New Roman" panose="02020603050405020304" pitchFamily="18" charset="0"/>
                <a:ea typeface="Calibri"/>
                <a:cs typeface="Times New Roman" panose="02020603050405020304" pitchFamily="18" charset="0"/>
              </a:rPr>
              <a:t>hygiene</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Regulation shall not apply to:</a:t>
            </a: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primary </a:t>
            </a:r>
            <a:r>
              <a:rPr lang="en-US" sz="1700" dirty="0">
                <a:latin typeface="Times New Roman" panose="02020603050405020304" pitchFamily="18" charset="0"/>
                <a:ea typeface="Calibri"/>
                <a:cs typeface="Times New Roman" panose="02020603050405020304" pitchFamily="18" charset="0"/>
              </a:rPr>
              <a:t>production for private domestic </a:t>
            </a:r>
            <a:r>
              <a:rPr lang="en-US" sz="1700" dirty="0" smtClean="0">
                <a:latin typeface="Times New Roman" panose="02020603050405020304" pitchFamily="18" charset="0"/>
                <a:ea typeface="Calibri"/>
                <a:cs typeface="Times New Roman" panose="02020603050405020304" pitchFamily="18" charset="0"/>
              </a:rPr>
              <a:t>use</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direct supply, by the producer, of small quantities of primary products to the final consumer or to local retail establishments </a:t>
            </a:r>
            <a:r>
              <a:rPr lang="en-US" sz="1700" dirty="0" smtClean="0">
                <a:latin typeface="Times New Roman" panose="02020603050405020304" pitchFamily="18" charset="0"/>
                <a:ea typeface="Calibri"/>
                <a:cs typeface="Times New Roman" panose="02020603050405020304" pitchFamily="18" charset="0"/>
              </a:rPr>
              <a:t>(national </a:t>
            </a:r>
            <a:r>
              <a:rPr lang="en-US" sz="1700" dirty="0">
                <a:latin typeface="Times New Roman" panose="02020603050405020304" pitchFamily="18" charset="0"/>
                <a:ea typeface="Calibri"/>
                <a:cs typeface="Times New Roman" panose="02020603050405020304" pitchFamily="18" charset="0"/>
              </a:rPr>
              <a:t>rules </a:t>
            </a:r>
            <a:r>
              <a:rPr lang="en-US" sz="1700" dirty="0" smtClean="0">
                <a:latin typeface="Times New Roman" panose="02020603050405020304" pitchFamily="18" charset="0"/>
                <a:ea typeface="Calibri"/>
                <a:cs typeface="Times New Roman" panose="02020603050405020304" pitchFamily="18" charset="0"/>
              </a:rPr>
              <a:t>shall be established)</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collection </a:t>
            </a:r>
            <a:r>
              <a:rPr lang="en-US" sz="1700" dirty="0">
                <a:latin typeface="Times New Roman" panose="02020603050405020304" pitchFamily="18" charset="0"/>
                <a:ea typeface="Calibri"/>
                <a:cs typeface="Times New Roman" panose="02020603050405020304" pitchFamily="18" charset="0"/>
              </a:rPr>
              <a:t>centres </a:t>
            </a:r>
            <a:r>
              <a:rPr lang="en-US" sz="1700" dirty="0" smtClean="0">
                <a:latin typeface="Times New Roman" panose="02020603050405020304" pitchFamily="18" charset="0"/>
                <a:ea typeface="Calibri"/>
                <a:cs typeface="Times New Roman" panose="02020603050405020304" pitchFamily="18" charset="0"/>
              </a:rPr>
              <a:t>&amp; tanneries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941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12776"/>
            <a:ext cx="8892480" cy="4533279"/>
          </a:xfrm>
        </p:spPr>
        <p:txBody>
          <a:bodyPr>
            <a:normAutofit fontScale="85000" lnSpcReduction="20000"/>
          </a:bodyPr>
          <a:lstStyle/>
          <a:p>
            <a:pPr marL="0" lvl="0" indent="0">
              <a:lnSpc>
                <a:spcPct val="115000"/>
              </a:lnSpc>
              <a:spcBef>
                <a:spcPts val="600"/>
              </a:spcBef>
              <a:buNone/>
            </a:pPr>
            <a:r>
              <a:rPr lang="en-US" sz="2400" b="1" u="sng" dirty="0" smtClean="0">
                <a:latin typeface="Times New Roman" panose="02020603050405020304" pitchFamily="18" charset="0"/>
                <a:ea typeface="Calibri"/>
                <a:cs typeface="Times New Roman" panose="02020603050405020304" pitchFamily="18" charset="0"/>
              </a:rPr>
              <a:t>Article 2</a:t>
            </a: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Definitions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food  hygiene</a:t>
            </a:r>
            <a:r>
              <a:rPr lang="en-US" sz="1800" u="sng" dirty="0" smtClean="0">
                <a:latin typeface="Times New Roman" panose="02020603050405020304" pitchFamily="18" charset="0"/>
                <a:ea typeface="Calibri"/>
                <a:cs typeface="Times New Roman" panose="02020603050405020304" pitchFamily="18" charset="0"/>
              </a:rPr>
              <a:t>’ or ‘hygiene’</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measures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conditions necessary to control hazards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to ensure fitness for human consumption of a foodstuff taking into account its intended use</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‘establishment</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unit of a food business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‘equivalent</a:t>
            </a:r>
            <a:r>
              <a:rPr lang="en-US" sz="1800" dirty="0" smtClean="0">
                <a:latin typeface="Times New Roman" panose="02020603050405020304" pitchFamily="18" charset="0"/>
                <a:ea typeface="Calibri"/>
                <a:cs typeface="Times New Roman" panose="02020603050405020304" pitchFamily="18" charset="0"/>
              </a:rPr>
              <a:t>’: in </a:t>
            </a:r>
            <a:r>
              <a:rPr lang="en-US" sz="1800" dirty="0">
                <a:latin typeface="Times New Roman" panose="02020603050405020304" pitchFamily="18" charset="0"/>
                <a:ea typeface="Calibri"/>
                <a:cs typeface="Times New Roman" panose="02020603050405020304" pitchFamily="18" charset="0"/>
              </a:rPr>
              <a:t>respect of different systems, capable of meeting the same objectives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potable </a:t>
            </a:r>
            <a:r>
              <a:rPr lang="en-US" sz="1800" u="sng" dirty="0" smtClean="0">
                <a:latin typeface="Times New Roman" panose="02020603050405020304" pitchFamily="18" charset="0"/>
                <a:ea typeface="Calibri"/>
                <a:cs typeface="Times New Roman" panose="02020603050405020304" pitchFamily="18" charset="0"/>
              </a:rPr>
              <a:t>water</a:t>
            </a:r>
            <a:r>
              <a:rPr lang="en-US" sz="1800" dirty="0" smtClean="0">
                <a:latin typeface="Times New Roman" panose="02020603050405020304" pitchFamily="18" charset="0"/>
                <a:ea typeface="Calibri"/>
                <a:cs typeface="Times New Roman" panose="02020603050405020304" pitchFamily="18" charset="0"/>
              </a:rPr>
              <a:t>’: water </a:t>
            </a:r>
            <a:r>
              <a:rPr lang="en-US" sz="1800" dirty="0">
                <a:latin typeface="Times New Roman" panose="02020603050405020304" pitchFamily="18" charset="0"/>
                <a:ea typeface="Calibri"/>
                <a:cs typeface="Times New Roman" panose="02020603050405020304" pitchFamily="18" charset="0"/>
              </a:rPr>
              <a:t>meeting the minimum requirements laid down in Council Directive 98/83/EC </a:t>
            </a:r>
            <a:endParaRPr lang="en-US" sz="18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‘clean water:</a:t>
            </a:r>
            <a:r>
              <a:rPr lang="en-US" sz="1800" dirty="0" smtClean="0">
                <a:latin typeface="Times New Roman" panose="02020603050405020304" pitchFamily="18" charset="0"/>
                <a:ea typeface="Calibri"/>
                <a:cs typeface="Times New Roman" panose="02020603050405020304" pitchFamily="18" charset="0"/>
              </a:rPr>
              <a:t>’ clean </a:t>
            </a:r>
            <a:r>
              <a:rPr lang="en-US" sz="1800" dirty="0">
                <a:latin typeface="Times New Roman" panose="02020603050405020304" pitchFamily="18" charset="0"/>
                <a:ea typeface="Calibri"/>
                <a:cs typeface="Times New Roman" panose="02020603050405020304" pitchFamily="18" charset="0"/>
              </a:rPr>
              <a:t>seawater and fresh water of a </a:t>
            </a:r>
            <a:r>
              <a:rPr lang="en-US" sz="1800" dirty="0" smtClean="0">
                <a:latin typeface="Times New Roman" panose="02020603050405020304" pitchFamily="18" charset="0"/>
                <a:ea typeface="Calibri"/>
                <a:cs typeface="Times New Roman" panose="02020603050405020304" pitchFamily="18" charset="0"/>
              </a:rPr>
              <a:t>similar quality</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‘wrapping</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placing of a foodstuff in a wrapper or container in direct contact with the foodstuff concerned,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wrapper or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packaging</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placing of one or more wrapped foodstuffs in a </a:t>
            </a:r>
            <a:r>
              <a:rPr lang="en-US" sz="1800" dirty="0" smtClean="0">
                <a:latin typeface="Times New Roman" panose="02020603050405020304" pitchFamily="18" charset="0"/>
                <a:ea typeface="Calibri"/>
                <a:cs typeface="Times New Roman" panose="02020603050405020304" pitchFamily="18" charset="0"/>
              </a:rPr>
              <a:t>2nd </a:t>
            </a:r>
            <a:r>
              <a:rPr lang="en-US" sz="1800" dirty="0">
                <a:latin typeface="Times New Roman" panose="02020603050405020304" pitchFamily="18" charset="0"/>
                <a:ea typeface="Calibri"/>
                <a:cs typeface="Times New Roman" panose="02020603050405020304" pitchFamily="18" charset="0"/>
              </a:rPr>
              <a:t>container,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latter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‘processing</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action that substantially alters the initial product, including heating, smoking, curing, maturing, drying, marinating, extraction, extrusion or a combination of those processes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unprocessed </a:t>
            </a:r>
            <a:r>
              <a:rPr lang="en-US" sz="1800" u="sng" dirty="0" smtClean="0">
                <a:latin typeface="Times New Roman" panose="02020603050405020304" pitchFamily="18" charset="0"/>
                <a:ea typeface="Calibri"/>
                <a:cs typeface="Times New Roman" panose="02020603050405020304" pitchFamily="18" charset="0"/>
              </a:rPr>
              <a:t>products</a:t>
            </a:r>
            <a:r>
              <a:rPr lang="en-US" sz="1800" dirty="0" smtClean="0">
                <a:latin typeface="Times New Roman" panose="02020603050405020304" pitchFamily="18" charset="0"/>
                <a:ea typeface="Calibri"/>
                <a:cs typeface="Times New Roman" panose="02020603050405020304" pitchFamily="18" charset="0"/>
              </a:rPr>
              <a:t>’: foodstuffs </a:t>
            </a:r>
            <a:r>
              <a:rPr lang="en-US" sz="1800" dirty="0">
                <a:latin typeface="Times New Roman" panose="02020603050405020304" pitchFamily="18" charset="0"/>
                <a:ea typeface="Calibri"/>
                <a:cs typeface="Times New Roman" panose="02020603050405020304" pitchFamily="18" charset="0"/>
              </a:rPr>
              <a:t>that have not undergone </a:t>
            </a:r>
            <a:r>
              <a:rPr lang="en-US" sz="1800" dirty="0" smtClean="0">
                <a:latin typeface="Times New Roman" panose="02020603050405020304" pitchFamily="18" charset="0"/>
                <a:ea typeface="Calibri"/>
                <a:cs typeface="Times New Roman" panose="02020603050405020304" pitchFamily="18" charset="0"/>
              </a:rPr>
              <a:t>processing; divided</a:t>
            </a:r>
            <a:r>
              <a:rPr lang="en-US" sz="1800" dirty="0">
                <a:latin typeface="Times New Roman" panose="02020603050405020304" pitchFamily="18" charset="0"/>
                <a:ea typeface="Calibri"/>
                <a:cs typeface="Times New Roman" panose="02020603050405020304" pitchFamily="18" charset="0"/>
              </a:rPr>
              <a:t>, parted severed, sliced, boned, minced, skinned, ground, cut, cleaned, trimmed, husked, milled, chilled, frozen, </a:t>
            </a:r>
            <a:r>
              <a:rPr lang="en-US" sz="1800" dirty="0" smtClean="0">
                <a:latin typeface="Times New Roman" panose="02020603050405020304" pitchFamily="18" charset="0"/>
                <a:ea typeface="Calibri"/>
                <a:cs typeface="Times New Roman" panose="02020603050405020304" pitchFamily="18" charset="0"/>
              </a:rPr>
              <a:t>deep-frozen, thawed products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43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229600" cy="3888432"/>
          </a:xfrm>
        </p:spPr>
        <p:txBody>
          <a:bodyPr>
            <a:normAutofit/>
          </a:bodyPr>
          <a:lstStyle/>
          <a:p>
            <a:pPr marL="0" lvl="0" indent="0">
              <a:lnSpc>
                <a:spcPct val="115000"/>
              </a:lnSpc>
              <a:spcBef>
                <a:spcPts val="600"/>
              </a:spcBef>
              <a:spcAft>
                <a:spcPts val="1800"/>
              </a:spcAft>
              <a:buNone/>
            </a:pPr>
            <a:r>
              <a:rPr lang="en-US" sz="2000" b="1" dirty="0" smtClean="0">
                <a:latin typeface="Times New Roman" panose="02020603050405020304" pitchFamily="18" charset="0"/>
                <a:ea typeface="Calibri"/>
                <a:cs typeface="Times New Roman" panose="02020603050405020304" pitchFamily="18" charset="0"/>
              </a:rPr>
              <a:t>EU Food Legislation</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Regulations  →  binding legislative acts / applied in their entirety</a:t>
            </a:r>
          </a:p>
          <a:p>
            <a:pPr lvl="0">
              <a:lnSpc>
                <a:spcPct val="115000"/>
              </a:lnSpc>
              <a:spcBef>
                <a:spcPts val="600"/>
              </a:spcBef>
              <a:spcAft>
                <a:spcPts val="600"/>
              </a:spcAft>
              <a:buFont typeface="Symbol"/>
              <a:buChar char=""/>
            </a:pPr>
            <a:r>
              <a:rPr lang="en-US" sz="2000" dirty="0" smtClean="0">
                <a:latin typeface="Times New Roman" panose="02020603050405020304" pitchFamily="18" charset="0"/>
                <a:ea typeface="Calibri"/>
                <a:cs typeface="Times New Roman" panose="02020603050405020304" pitchFamily="18" charset="0"/>
              </a:rPr>
              <a:t>Directives     →  legislative acts / countries devise national laws on how to</a:t>
            </a:r>
          </a:p>
          <a:p>
            <a:pPr marL="0" lvl="0" indent="0">
              <a:lnSpc>
                <a:spcPct val="115000"/>
              </a:lnSpc>
              <a:spcBef>
                <a:spcPts val="600"/>
              </a:spcBef>
              <a:spcAft>
                <a:spcPts val="1800"/>
              </a:spcAft>
              <a:buNone/>
            </a:pPr>
            <a:r>
              <a:rPr lang="en-US" sz="2000" dirty="0">
                <a:latin typeface="Times New Roman" panose="02020603050405020304" pitchFamily="18" charset="0"/>
                <a:ea typeface="Calibri"/>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	    to achieve the objectives</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Implementing acts  →  legally binding acts / concern procedural elements</a:t>
            </a:r>
          </a:p>
          <a:p>
            <a:pPr lvl="0">
              <a:lnSpc>
                <a:spcPct val="115000"/>
              </a:lnSpc>
              <a:spcBef>
                <a:spcPts val="600"/>
              </a:spcBef>
              <a:spcAft>
                <a:spcPts val="1800"/>
              </a:spcAft>
              <a:buFont typeface="Symbol"/>
              <a:buChar char=""/>
            </a:pPr>
            <a:r>
              <a:rPr lang="en-US" sz="2000" dirty="0">
                <a:solidFill>
                  <a:prstClr val="black"/>
                </a:solidFill>
                <a:latin typeface="Times New Roman" panose="02020603050405020304" pitchFamily="18" charset="0"/>
                <a:ea typeface="Calibri"/>
                <a:cs typeface="Times New Roman" panose="02020603050405020304" pitchFamily="18" charset="0"/>
                <a:hlinkClick r:id="rId7"/>
              </a:rPr>
              <a:t>https://eur-lex.europa.eu/homepage.html</a:t>
            </a:r>
            <a:r>
              <a:rPr lang="en-US" sz="2000" dirty="0">
                <a:solidFill>
                  <a:prstClr val="black"/>
                </a:solidFill>
                <a:latin typeface="Times New Roman" panose="02020603050405020304" pitchFamily="18" charset="0"/>
                <a:ea typeface="Calibri"/>
                <a:cs typeface="Times New Roman" panose="02020603050405020304" pitchFamily="18" charset="0"/>
              </a:rPr>
              <a:t> </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800"/>
              </a:spcAft>
              <a:buNone/>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967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General </a:t>
            </a:r>
            <a:r>
              <a:rPr lang="en-US" sz="1800" b="1" dirty="0">
                <a:latin typeface="Times New Roman" panose="02020603050405020304" pitchFamily="18" charset="0"/>
                <a:ea typeface="Calibri"/>
                <a:cs typeface="Times New Roman" panose="02020603050405020304" pitchFamily="18" charset="0"/>
              </a:rPr>
              <a:t>obligation for food business </a:t>
            </a:r>
            <a:r>
              <a:rPr lang="en-US" sz="1800" b="1" dirty="0" smtClean="0">
                <a:latin typeface="Times New Roman" panose="02020603050405020304" pitchFamily="18" charset="0"/>
                <a:ea typeface="Calibri"/>
                <a:cs typeface="Times New Roman" panose="02020603050405020304" pitchFamily="18" charset="0"/>
              </a:rPr>
              <a:t>operators</a:t>
            </a: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700" dirty="0" smtClean="0">
                <a:latin typeface="Times New Roman" panose="02020603050405020304" pitchFamily="18" charset="0"/>
                <a:ea typeface="Calibri"/>
                <a:cs typeface="Times New Roman" panose="02020603050405020304" pitchFamily="18" charset="0"/>
              </a:rPr>
              <a:t>&amp; distribution </a:t>
            </a:r>
            <a:r>
              <a:rPr lang="en-US" sz="1700" dirty="0">
                <a:latin typeface="Times New Roman" panose="02020603050405020304" pitchFamily="18" charset="0"/>
                <a:ea typeface="Calibri"/>
                <a:cs typeface="Times New Roman" panose="02020603050405020304" pitchFamily="18" charset="0"/>
              </a:rPr>
              <a:t>of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exports,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without prejudice to </a:t>
            </a:r>
            <a:r>
              <a:rPr lang="en-US" sz="1700" dirty="0" smtClean="0">
                <a:latin typeface="Times New Roman" panose="02020603050405020304" pitchFamily="18" charset="0"/>
                <a:ea typeface="Calibri"/>
                <a:cs typeface="Times New Roman" panose="02020603050405020304" pitchFamily="18" charset="0"/>
              </a:rPr>
              <a:t>more specific </a:t>
            </a:r>
            <a:r>
              <a:rPr lang="en-US" sz="1700" dirty="0">
                <a:latin typeface="Times New Roman" panose="02020603050405020304" pitchFamily="18" charset="0"/>
                <a:ea typeface="Calibri"/>
                <a:cs typeface="Times New Roman" panose="02020603050405020304" pitchFamily="18" charset="0"/>
              </a:rPr>
              <a:t>requirements relating to food </a:t>
            </a:r>
            <a:r>
              <a:rPr lang="en-US" sz="1700" dirty="0" smtClean="0">
                <a:latin typeface="Times New Roman" panose="02020603050405020304" pitchFamily="18" charset="0"/>
                <a:ea typeface="Calibri"/>
                <a:cs typeface="Times New Roman" panose="02020603050405020304" pitchFamily="18" charset="0"/>
              </a:rPr>
              <a:t>hygiene</a:t>
            </a:r>
          </a:p>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4</a:t>
            </a:r>
            <a:endParaRPr lang="en-US" sz="2000" b="1" u="sng"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solidFill>
                  <a:prstClr val="black"/>
                </a:solidFill>
                <a:latin typeface="Times New Roman" panose="02020603050405020304" pitchFamily="18" charset="0"/>
                <a:ea typeface="Calibri"/>
                <a:cs typeface="Times New Roman" panose="02020603050405020304" pitchFamily="18" charset="0"/>
              </a:rPr>
              <a:t>General obligation for food business operators</a:t>
            </a: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microbiological criteria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procedures </a:t>
            </a:r>
            <a:r>
              <a:rPr lang="en-US" sz="1700" dirty="0">
                <a:latin typeface="Times New Roman" panose="02020603050405020304" pitchFamily="18" charset="0"/>
                <a:ea typeface="Calibri"/>
                <a:cs typeface="Times New Roman" panose="02020603050405020304" pitchFamily="18" charset="0"/>
              </a:rPr>
              <a:t>necessary to meet targets set to achieve the objectives of this </a:t>
            </a:r>
            <a:r>
              <a:rPr lang="en-US" sz="1700" dirty="0" smtClean="0">
                <a:latin typeface="Times New Roman" panose="02020603050405020304" pitchFamily="18" charset="0"/>
                <a:ea typeface="Calibri"/>
                <a:cs typeface="Times New Roman" panose="02020603050405020304" pitchFamily="18" charset="0"/>
              </a:rPr>
              <a:t>Regulation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temperature control requirements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maintenance </a:t>
            </a:r>
            <a:r>
              <a:rPr lang="en-US" sz="1700" dirty="0">
                <a:latin typeface="Times New Roman" panose="02020603050405020304" pitchFamily="18" charset="0"/>
                <a:ea typeface="Calibri"/>
                <a:cs typeface="Times New Roman" panose="02020603050405020304" pitchFamily="18" charset="0"/>
              </a:rPr>
              <a:t>of the cold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sampling &amp; analysis</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(use of equivalent methods where not specified)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4293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533279"/>
          </a:xfrm>
        </p:spPr>
        <p:txBody>
          <a:bodyPr>
            <a:normAutofit fontScale="92500" lnSpcReduction="20000"/>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0"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Food business operators (after primary production &amp; associated operations) shall put in place, implement &amp; maintain a permanent procedure or procedures based on the HACCP 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any hazards that must be prevented, eliminated or reduced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CCPs at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steps </a:t>
            </a:r>
            <a:r>
              <a:rPr lang="en-US" sz="1700" dirty="0">
                <a:latin typeface="Times New Roman" panose="02020603050405020304" pitchFamily="18" charset="0"/>
                <a:ea typeface="Calibri"/>
                <a:cs typeface="Times New Roman" panose="02020603050405020304" pitchFamily="18" charset="0"/>
              </a:rPr>
              <a:t>at which control is essential to prevent or eliminate a hazard or to reduce it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critical limits at </a:t>
            </a:r>
            <a:r>
              <a:rPr lang="en-US" sz="1700" dirty="0" smtClean="0">
                <a:latin typeface="Times New Roman" panose="02020603050405020304" pitchFamily="18" charset="0"/>
                <a:ea typeface="Calibri"/>
                <a:cs typeface="Times New Roman" panose="02020603050405020304" pitchFamily="18" charset="0"/>
              </a:rPr>
              <a:t>CCPs which </a:t>
            </a:r>
            <a:r>
              <a:rPr lang="en-US" sz="1700" dirty="0">
                <a:latin typeface="Times New Roman" panose="02020603050405020304" pitchFamily="18" charset="0"/>
                <a:ea typeface="Calibri"/>
                <a:cs typeface="Times New Roman" panose="02020603050405020304" pitchFamily="18" charset="0"/>
              </a:rPr>
              <a:t>separate acceptability from unacceptability for the prevention, elimination or reduction of identified </a:t>
            </a:r>
            <a:r>
              <a:rPr lang="en-US" sz="1700" dirty="0" smtClean="0">
                <a:latin typeface="Times New Roman" panose="02020603050405020304" pitchFamily="18" charset="0"/>
                <a:ea typeface="Calibri"/>
                <a:cs typeface="Times New Roman" panose="02020603050405020304" pitchFamily="18" charset="0"/>
              </a:rPr>
              <a:t>hazards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&amp; </a:t>
            </a:r>
            <a:r>
              <a:rPr lang="en-US" sz="1700" dirty="0">
                <a:latin typeface="Times New Roman" panose="02020603050405020304" pitchFamily="18" charset="0"/>
                <a:ea typeface="Calibri"/>
                <a:cs typeface="Times New Roman" panose="02020603050405020304" pitchFamily="18" charset="0"/>
              </a:rPr>
              <a:t>implementing effective monitoring procedures at </a:t>
            </a:r>
            <a:r>
              <a:rPr lang="en-US" sz="1700" dirty="0" smtClean="0">
                <a:latin typeface="Times New Roman" panose="02020603050405020304" pitchFamily="18" charset="0"/>
                <a:ea typeface="Calibri"/>
                <a:cs typeface="Times New Roman" panose="02020603050405020304" pitchFamily="18" charset="0"/>
              </a:rPr>
              <a:t>CCPs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corrective actions when monitoring indicates that a </a:t>
            </a:r>
            <a:r>
              <a:rPr lang="en-US" sz="1700" dirty="0" smtClean="0">
                <a:latin typeface="Times New Roman" panose="02020603050405020304" pitchFamily="18" charset="0"/>
                <a:ea typeface="Calibri"/>
                <a:cs typeface="Times New Roman" panose="02020603050405020304" pitchFamily="18" charset="0"/>
              </a:rPr>
              <a:t>CCP is </a:t>
            </a:r>
            <a:r>
              <a:rPr lang="en-US" sz="1700" dirty="0">
                <a:latin typeface="Times New Roman" panose="02020603050405020304" pitchFamily="18" charset="0"/>
                <a:ea typeface="Calibri"/>
                <a:cs typeface="Times New Roman" panose="02020603050405020304" pitchFamily="18" charset="0"/>
              </a:rPr>
              <a:t>not under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procedures, which shall be carried out regularly, to verify that </a:t>
            </a:r>
            <a:r>
              <a:rPr lang="en-US" sz="1700" dirty="0" smtClean="0">
                <a:latin typeface="Times New Roman" panose="02020603050405020304" pitchFamily="18" charset="0"/>
                <a:ea typeface="Calibri"/>
                <a:cs typeface="Times New Roman" panose="02020603050405020304" pitchFamily="18" charset="0"/>
              </a:rPr>
              <a:t>1-5 </a:t>
            </a:r>
            <a:r>
              <a:rPr lang="en-US" sz="1700" dirty="0">
                <a:latin typeface="Times New Roman" panose="02020603050405020304" pitchFamily="18" charset="0"/>
                <a:ea typeface="Calibri"/>
                <a:cs typeface="Times New Roman" panose="02020603050405020304" pitchFamily="18" charset="0"/>
              </a:rPr>
              <a:t>measures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working </a:t>
            </a:r>
            <a:r>
              <a:rPr lang="en-US" sz="1700" dirty="0" smtClean="0">
                <a:latin typeface="Times New Roman" panose="02020603050405020304" pitchFamily="18" charset="0"/>
                <a:ea typeface="Calibri"/>
                <a:cs typeface="Times New Roman" panose="02020603050405020304" pitchFamily="18" charset="0"/>
              </a:rPr>
              <a:t>effectively</a:t>
            </a:r>
            <a:endParaRPr lang="en-US" sz="1700" dirty="0">
              <a:latin typeface="Times New Roman" panose="02020603050405020304" pitchFamily="18" charset="0"/>
              <a:ea typeface="Calibri"/>
              <a:cs typeface="Times New Roman" panose="02020603050405020304" pitchFamily="18" charset="0"/>
            </a:endParaRPr>
          </a:p>
          <a:p>
            <a:pPr marL="354013" lvl="0" indent="-268288">
              <a:lnSpc>
                <a:spcPct val="115000"/>
              </a:lnSpc>
              <a:spcBef>
                <a:spcPts val="600"/>
              </a:spcBef>
              <a:buFont typeface="+mj-lt"/>
              <a:buAutoNum type="arabicPeriod"/>
              <a:tabLst>
                <a:tab pos="536575" algn="l"/>
                <a:tab pos="622300" algn="l"/>
              </a:tabLst>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documents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records commensurate with the nature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size of the food business to  </a:t>
            </a:r>
            <a:r>
              <a:rPr lang="en-US" sz="1700" dirty="0" smtClean="0">
                <a:latin typeface="Times New Roman" panose="02020603050405020304" pitchFamily="18" charset="0"/>
                <a:ea typeface="Calibri"/>
                <a:cs typeface="Times New Roman" panose="02020603050405020304" pitchFamily="18" charset="0"/>
              </a:rPr>
              <a:t> demonstrate </a:t>
            </a:r>
            <a:r>
              <a:rPr lang="en-US" sz="1700" dirty="0">
                <a:latin typeface="Times New Roman" panose="02020603050405020304" pitchFamily="18" charset="0"/>
                <a:ea typeface="Calibri"/>
                <a:cs typeface="Times New Roman" panose="02020603050405020304" pitchFamily="18" charset="0"/>
              </a:rPr>
              <a:t>the effective application of </a:t>
            </a:r>
            <a:r>
              <a:rPr lang="en-US" sz="1700" dirty="0" smtClean="0">
                <a:latin typeface="Times New Roman" panose="02020603050405020304" pitchFamily="18" charset="0"/>
                <a:ea typeface="Calibri"/>
                <a:cs typeface="Times New Roman" panose="02020603050405020304" pitchFamily="18" charset="0"/>
              </a:rPr>
              <a:t>1-6 measures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980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182563" lvl="0" indent="-182563">
              <a:lnSpc>
                <a:spcPct val="115000"/>
              </a:lnSpc>
              <a:spcBef>
                <a:spcPts val="600"/>
              </a:spcBef>
              <a:spcAft>
                <a:spcPts val="1200"/>
              </a:spcAft>
            </a:pPr>
            <a:r>
              <a:rPr lang="en-US" sz="1700" dirty="0">
                <a:latin typeface="Times New Roman" panose="02020603050405020304" pitchFamily="18" charset="0"/>
                <a:ea typeface="Calibri"/>
                <a:cs typeface="Times New Roman" panose="02020603050405020304" pitchFamily="18" charset="0"/>
              </a:rPr>
              <a:t>When any modification is made in the product, process, or any step, food business operators shall review the procedure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make the necessary </a:t>
            </a:r>
            <a:r>
              <a:rPr lang="en-US" sz="1700" dirty="0" smtClean="0">
                <a:latin typeface="Times New Roman" panose="02020603050405020304" pitchFamily="18" charset="0"/>
                <a:ea typeface="Calibri"/>
                <a:cs typeface="Times New Roman" panose="02020603050405020304" pitchFamily="18" charset="0"/>
              </a:rPr>
              <a:t>changes</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business operators shall:</a:t>
            </a: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provide </a:t>
            </a:r>
            <a:r>
              <a:rPr lang="en-US" sz="1600" dirty="0">
                <a:latin typeface="Times New Roman" panose="02020603050405020304" pitchFamily="18" charset="0"/>
                <a:ea typeface="Calibri"/>
                <a:cs typeface="Times New Roman" panose="02020603050405020304" pitchFamily="18" charset="0"/>
              </a:rPr>
              <a:t>the competent authority with evidence of their </a:t>
            </a:r>
            <a:r>
              <a:rPr lang="en-US" sz="1600" dirty="0" smtClean="0">
                <a:latin typeface="Times New Roman" panose="02020603050405020304" pitchFamily="18" charset="0"/>
                <a:ea typeface="Calibri"/>
                <a:cs typeface="Times New Roman" panose="02020603050405020304" pitchFamily="18" charset="0"/>
              </a:rPr>
              <a:t>compliance </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ensure </a:t>
            </a:r>
            <a:r>
              <a:rPr lang="en-US" sz="1600" dirty="0">
                <a:latin typeface="Times New Roman" panose="02020603050405020304" pitchFamily="18" charset="0"/>
                <a:ea typeface="Calibri"/>
                <a:cs typeface="Times New Roman" panose="02020603050405020304" pitchFamily="18" charset="0"/>
              </a:rPr>
              <a:t>that any documents describing the procedures developed </a:t>
            </a: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up-to-date at all </a:t>
            </a:r>
            <a:r>
              <a:rPr lang="en-US" sz="1600" dirty="0" smtClean="0">
                <a:latin typeface="Times New Roman" panose="02020603050405020304" pitchFamily="18" charset="0"/>
                <a:ea typeface="Calibri"/>
                <a:cs typeface="Times New Roman" panose="02020603050405020304" pitchFamily="18" charset="0"/>
              </a:rPr>
              <a:t>times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retain </a:t>
            </a:r>
            <a:r>
              <a:rPr lang="en-US" sz="1600" dirty="0">
                <a:latin typeface="Times New Roman" panose="02020603050405020304" pitchFamily="18" charset="0"/>
                <a:ea typeface="Calibri"/>
                <a:cs typeface="Times New Roman" panose="02020603050405020304" pitchFamily="18" charset="0"/>
              </a:rPr>
              <a:t>any other documents and records for an appropriate period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116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Primary production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Part A: General hygiene provisions for primary production and associated operations</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Annex applies to primary production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following associated operations:</a:t>
            </a: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handling of primary products at the place of production, provided that this does not substantially alter their </a:t>
            </a:r>
            <a:r>
              <a:rPr lang="en-US" sz="1600" dirty="0" smtClean="0">
                <a:latin typeface="Times New Roman" panose="02020603050405020304" pitchFamily="18" charset="0"/>
                <a:ea typeface="Calibri"/>
                <a:cs typeface="Times New Roman" panose="02020603050405020304" pitchFamily="18" charset="0"/>
              </a:rPr>
              <a:t>nature</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of live animals, where this is necessary to achieve the objectives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in </a:t>
            </a:r>
            <a:r>
              <a:rPr lang="en-US" sz="1600" dirty="0">
                <a:latin typeface="Times New Roman" panose="02020603050405020304" pitchFamily="18" charset="0"/>
                <a:ea typeface="Calibri"/>
                <a:cs typeface="Times New Roman" panose="02020603050405020304" pitchFamily="18" charset="0"/>
              </a:rPr>
              <a:t>the case of products of plant origin, fishery products and wild game, transport operations to deliver primary products, the nature of which has not been substantially altered, from the place of production to an establishment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18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As far as possible, food business operators are to ensure that primary products are protected against contamination, having regard to any processing that they will subsequently undergo</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a:t>
            </a:r>
            <a:r>
              <a:rPr lang="en-US" sz="1700" dirty="0" smtClean="0">
                <a:latin typeface="Times New Roman" panose="02020603050405020304" pitchFamily="18" charset="0"/>
                <a:ea typeface="Calibri"/>
                <a:cs typeface="Times New Roman" panose="02020603050405020304" pitchFamily="18" charset="0"/>
              </a:rPr>
              <a:t>ood business operators are to comply with appropriate Community &amp; national legislative provisions relating to the control of hazards, including:</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a:t>
            </a:r>
            <a:r>
              <a:rPr lang="en-US" sz="1600" dirty="0">
                <a:latin typeface="Times New Roman" panose="02020603050405020304" pitchFamily="18" charset="0"/>
                <a:ea typeface="Calibri"/>
                <a:cs typeface="Times New Roman" panose="02020603050405020304" pitchFamily="18" charset="0"/>
              </a:rPr>
              <a:t>to control </a:t>
            </a:r>
            <a:r>
              <a:rPr lang="en-US" sz="1600" dirty="0" smtClean="0">
                <a:latin typeface="Times New Roman" panose="02020603050405020304" pitchFamily="18" charset="0"/>
                <a:ea typeface="Calibri"/>
                <a:cs typeface="Times New Roman" panose="02020603050405020304" pitchFamily="18" charset="0"/>
              </a:rPr>
              <a:t>contamination </a:t>
            </a:r>
            <a:r>
              <a:rPr lang="en-US" sz="1600" dirty="0">
                <a:latin typeface="Times New Roman" panose="02020603050405020304" pitchFamily="18" charset="0"/>
                <a:ea typeface="Calibri"/>
                <a:cs typeface="Times New Roman" panose="02020603050405020304" pitchFamily="18" charset="0"/>
              </a:rPr>
              <a:t>from the air, soil, water, feed, fertilisers, veterinary medicinal products,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storage, handling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a:t>
            </a:r>
            <a:r>
              <a:rPr lang="en-US" sz="1600" dirty="0" smtClean="0">
                <a:latin typeface="Times New Roman" panose="02020603050405020304" pitchFamily="18" charset="0"/>
                <a:ea typeface="Calibri"/>
                <a:cs typeface="Times New Roman" panose="02020603050405020304" pitchFamily="18" charset="0"/>
              </a:rPr>
              <a:t>waste </a:t>
            </a:r>
            <a:r>
              <a:rPr lang="en-US" sz="1600" dirty="0">
                <a:latin typeface="Times New Roman" panose="02020603050405020304" pitchFamily="18" charset="0"/>
                <a:ea typeface="Calibri"/>
                <a:cs typeface="Times New Roman" panose="02020603050405020304" pitchFamily="18" charset="0"/>
              </a:rPr>
              <a:t>and</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relating to animal health &amp; welfare and plant health that have implications for human health, including programmes for the monitoring &amp; control of zoonoses &amp; zoonotic agents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019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9036496" cy="4345581"/>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rearing, harvesting or hunting animals or producing primary products of animal origin are to take adequate measures, as appropriate:</a:t>
            </a: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a:t>
            </a:r>
            <a:r>
              <a:rPr lang="en-US" sz="1600" dirty="0" smtClean="0">
                <a:latin typeface="Times New Roman" panose="02020603050405020304" pitchFamily="18" charset="0"/>
                <a:ea typeface="Calibri"/>
                <a:cs typeface="Times New Roman" panose="02020603050405020304" pitchFamily="18" charset="0"/>
              </a:rPr>
              <a:t>facilities clean </a:t>
            </a:r>
            <a:r>
              <a:rPr lang="en-US" sz="1600" dirty="0">
                <a:latin typeface="Times New Roman" panose="02020603050405020304" pitchFamily="18" charset="0"/>
                <a:ea typeface="Calibri"/>
                <a:cs typeface="Times New Roman" panose="02020603050405020304" pitchFamily="18" charset="0"/>
              </a:rPr>
              <a:t>and, 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disinfect them </a:t>
            </a:r>
            <a:r>
              <a:rPr lang="en-US" sz="1600" dirty="0" smtClean="0">
                <a:latin typeface="Times New Roman" panose="02020603050405020304" pitchFamily="18" charset="0"/>
                <a:ea typeface="Calibri"/>
                <a:cs typeface="Times New Roman" panose="02020603050405020304" pitchFamily="18" charset="0"/>
              </a:rPr>
              <a:t>appropriately</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equipment</a:t>
            </a:r>
            <a:r>
              <a:rPr lang="en-US" sz="1600" dirty="0">
                <a:latin typeface="Times New Roman" panose="02020603050405020304" pitchFamily="18" charset="0"/>
                <a:ea typeface="Calibri"/>
                <a:cs typeface="Times New Roman" panose="02020603050405020304" pitchFamily="18" charset="0"/>
              </a:rPr>
              <a:t>, containers, crates, vehicles &amp;</a:t>
            </a:r>
            <a:r>
              <a:rPr lang="en-US" sz="1600" dirty="0" smtClean="0">
                <a:latin typeface="Times New Roman" panose="02020603050405020304" pitchFamily="18" charset="0"/>
                <a:ea typeface="Calibri"/>
                <a:cs typeface="Times New Roman" panose="02020603050405020304" pitchFamily="18" charset="0"/>
              </a:rPr>
              <a:t> vessels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the cleanliness of animals going to slaughter and, where necessary, production </a:t>
            </a:r>
            <a:r>
              <a:rPr lang="en-US" sz="1600" dirty="0" smtClean="0">
                <a:latin typeface="Times New Roman" panose="02020603050405020304" pitchFamily="18" charset="0"/>
                <a:ea typeface="Calibri"/>
                <a:cs typeface="Times New Roman" panose="02020603050405020304" pitchFamily="18" charset="0"/>
              </a:rPr>
              <a:t>animals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the introduction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spread of contagious diseases transmissible to humans through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feed additives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veterinary medicinal products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93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9036496" cy="4533279"/>
          </a:xfrm>
        </p:spPr>
        <p:txBody>
          <a:bodyPr>
            <a:normAutofit lnSpcReduction="10000"/>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a:t>
            </a:r>
            <a:r>
              <a:rPr lang="en-US" sz="1700" dirty="0" smtClean="0">
                <a:latin typeface="Times New Roman" panose="02020603050405020304" pitchFamily="18" charset="0"/>
                <a:ea typeface="Calibri"/>
                <a:cs typeface="Times New Roman" panose="02020603050405020304" pitchFamily="18" charset="0"/>
              </a:rPr>
              <a:t>to take </a:t>
            </a:r>
            <a:r>
              <a:rPr lang="en-US" sz="1700" dirty="0">
                <a:latin typeface="Times New Roman" panose="02020603050405020304" pitchFamily="18" charset="0"/>
                <a:ea typeface="Calibri"/>
                <a:cs typeface="Times New Roman" panose="02020603050405020304" pitchFamily="18" charset="0"/>
              </a:rPr>
              <a:t>adequate measures, as </a:t>
            </a:r>
            <a:r>
              <a:rPr lang="en-US" sz="1700" dirty="0" smtClean="0">
                <a:latin typeface="Times New Roman" panose="02020603050405020304" pitchFamily="18" charset="0"/>
                <a:ea typeface="Calibri"/>
                <a:cs typeface="Times New Roman" panose="02020603050405020304" pitchFamily="18" charset="0"/>
              </a:rPr>
              <a:t>appropriate:</a:t>
            </a:r>
            <a:endParaRPr lang="en-US" sz="17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to 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to disinfect facilities</a:t>
            </a:r>
            <a:r>
              <a:rPr lang="en-US" sz="1600" dirty="0">
                <a:latin typeface="Times New Roman" panose="02020603050405020304" pitchFamily="18" charset="0"/>
                <a:ea typeface="Calibri"/>
                <a:cs typeface="Times New Roman" panose="02020603050405020304" pitchFamily="18" charset="0"/>
              </a:rPr>
              <a:t>, equipment, containers, crates, </a:t>
            </a:r>
            <a:r>
              <a:rPr lang="en-US" sz="1600" dirty="0" smtClean="0">
                <a:latin typeface="Times New Roman" panose="02020603050405020304" pitchFamily="18" charset="0"/>
                <a:ea typeface="Calibri"/>
                <a:cs typeface="Times New Roman" panose="02020603050405020304" pitchFamily="18" charset="0"/>
              </a:rPr>
              <a:t>vehicles, vessels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a:t>
            </a:r>
            <a:r>
              <a:rPr lang="en-US" sz="1600" dirty="0" smtClean="0">
                <a:latin typeface="Times New Roman" panose="02020603050405020304" pitchFamily="18" charset="0"/>
                <a:ea typeface="Calibri"/>
                <a:cs typeface="Times New Roman" panose="02020603050405020304" pitchFamily="18" charset="0"/>
              </a:rPr>
              <a:t>, cleanliness &amp; hygienic </a:t>
            </a:r>
            <a:r>
              <a:rPr lang="en-US" sz="1600" dirty="0">
                <a:latin typeface="Times New Roman" panose="02020603050405020304" pitchFamily="18" charset="0"/>
                <a:ea typeface="Calibri"/>
                <a:cs typeface="Times New Roman" panose="02020603050405020304" pitchFamily="18" charset="0"/>
              </a:rPr>
              <a:t>production, transport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storage conditions </a:t>
            </a:r>
            <a:r>
              <a:rPr lang="en-US" sz="1600" dirty="0" smtClean="0">
                <a:latin typeface="Times New Roman" panose="02020603050405020304" pitchFamily="18" charset="0"/>
                <a:ea typeface="Calibri"/>
                <a:cs typeface="Times New Roman" panose="02020603050405020304" pitchFamily="18" charset="0"/>
              </a:rPr>
              <a:t>for plant products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take account of the results of any relevant analyses </a:t>
            </a:r>
            <a:r>
              <a:rPr lang="en-US" sz="1600" dirty="0" smtClean="0">
                <a:latin typeface="Times New Roman" panose="02020603050405020304" pitchFamily="18" charset="0"/>
                <a:ea typeface="Calibri"/>
                <a:cs typeface="Times New Roman" panose="02020603050405020304" pitchFamily="18" charset="0"/>
              </a:rPr>
              <a:t>that </a:t>
            </a:r>
            <a:r>
              <a:rPr lang="en-US" sz="1600" dirty="0">
                <a:latin typeface="Times New Roman" panose="02020603050405020304" pitchFamily="18" charset="0"/>
                <a:ea typeface="Calibri"/>
                <a:cs typeface="Times New Roman" panose="02020603050405020304" pitchFamily="18" charset="0"/>
              </a:rPr>
              <a:t>have importance to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p>
          <a:p>
            <a:pPr marL="268288" lvl="1" indent="-268288">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are to take appropriate remedial action when informed of problems identified during </a:t>
            </a:r>
            <a:r>
              <a:rPr lang="en-US" sz="1700" dirty="0" smtClean="0">
                <a:latin typeface="Times New Roman" panose="02020603050405020304" pitchFamily="18" charset="0"/>
                <a:ea typeface="Calibri"/>
                <a:cs typeface="Times New Roman" panose="02020603050405020304" pitchFamily="18" charset="0"/>
              </a:rPr>
              <a:t>	official </a:t>
            </a:r>
            <a:r>
              <a:rPr lang="en-US" sz="1700" dirty="0">
                <a:latin typeface="Times New Roman" panose="02020603050405020304" pitchFamily="18" charset="0"/>
                <a:ea typeface="Calibri"/>
                <a:cs typeface="Times New Roman" panose="02020603050405020304" pitchFamily="18" charset="0"/>
              </a:rPr>
              <a:t>controls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866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business operators are to </a:t>
            </a:r>
            <a:r>
              <a:rPr lang="en-US" sz="1700" u="sng" dirty="0">
                <a:latin typeface="Times New Roman" panose="02020603050405020304" pitchFamily="18" charset="0"/>
                <a:ea typeface="Calibri"/>
                <a:cs typeface="Times New Roman" panose="02020603050405020304" pitchFamily="18" charset="0"/>
              </a:rPr>
              <a:t>keep and retain </a:t>
            </a:r>
            <a:r>
              <a:rPr lang="en-US" sz="1700" dirty="0">
                <a:latin typeface="Times New Roman" panose="02020603050405020304" pitchFamily="18" charset="0"/>
                <a:ea typeface="Calibri"/>
                <a:cs typeface="Times New Roman" panose="02020603050405020304" pitchFamily="18" charset="0"/>
              </a:rPr>
              <a:t>records relating to measures put in place to control hazards in an appropriate manner and for an appropriate period, </a:t>
            </a:r>
            <a:r>
              <a:rPr lang="en-US" sz="1700"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to make </a:t>
            </a:r>
            <a:r>
              <a:rPr lang="en-US" sz="1700" u="sng" dirty="0" smtClean="0">
                <a:latin typeface="Times New Roman" panose="02020603050405020304" pitchFamily="18" charset="0"/>
                <a:ea typeface="Calibri"/>
                <a:cs typeface="Times New Roman" panose="02020603050405020304" pitchFamily="18" charset="0"/>
              </a:rPr>
              <a:t>them </a:t>
            </a:r>
            <a:r>
              <a:rPr lang="en-US" sz="1700" u="sng" dirty="0">
                <a:latin typeface="Times New Roman" panose="02020603050405020304" pitchFamily="18" charset="0"/>
                <a:ea typeface="Calibri"/>
                <a:cs typeface="Times New Roman" panose="02020603050405020304" pitchFamily="18" charset="0"/>
              </a:rPr>
              <a:t>available</a:t>
            </a:r>
            <a:r>
              <a:rPr lang="en-US" sz="1700" dirty="0">
                <a:latin typeface="Times New Roman" panose="02020603050405020304" pitchFamily="18" charset="0"/>
                <a:ea typeface="Calibri"/>
                <a:cs typeface="Times New Roman" panose="02020603050405020304" pitchFamily="18" charset="0"/>
              </a:rPr>
              <a:t> to the competent authority and receiving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on </a:t>
            </a:r>
            <a:r>
              <a:rPr lang="en-US" sz="1700" dirty="0" smtClean="0">
                <a:latin typeface="Times New Roman" panose="02020603050405020304" pitchFamily="18" charset="0"/>
                <a:ea typeface="Calibri"/>
                <a:cs typeface="Times New Roman" panose="02020603050405020304" pitchFamily="18" charset="0"/>
              </a:rPr>
              <a:t>request</a:t>
            </a: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rearing animals or producing primary products of animal origin </a:t>
            </a:r>
            <a:r>
              <a:rPr lang="en-US" sz="1700" dirty="0" smtClean="0">
                <a:latin typeface="Times New Roman" panose="02020603050405020304" pitchFamily="18" charset="0"/>
                <a:ea typeface="Calibri"/>
                <a:cs typeface="Times New Roman" panose="02020603050405020304" pitchFamily="18" charset="0"/>
              </a:rPr>
              <a:t>are, in particular, to </a:t>
            </a:r>
            <a:r>
              <a:rPr lang="en-US" sz="1700" dirty="0">
                <a:latin typeface="Times New Roman" panose="02020603050405020304" pitchFamily="18" charset="0"/>
                <a:ea typeface="Calibri"/>
                <a:cs typeface="Times New Roman" panose="02020603050405020304" pitchFamily="18" charset="0"/>
              </a:rPr>
              <a:t>keep records </a:t>
            </a:r>
            <a:r>
              <a:rPr lang="en-US" sz="1700" dirty="0" smtClean="0">
                <a:latin typeface="Times New Roman" panose="02020603050405020304" pitchFamily="18" charset="0"/>
                <a:ea typeface="Calibri"/>
                <a:cs typeface="Times New Roman" panose="02020603050405020304" pitchFamily="18" charset="0"/>
              </a:rPr>
              <a:t>on:</a:t>
            </a: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the nature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origin of </a:t>
            </a:r>
            <a:r>
              <a:rPr lang="en-US" sz="1600" dirty="0" smtClean="0">
                <a:latin typeface="Times New Roman" panose="02020603050405020304" pitchFamily="18" charset="0"/>
                <a:ea typeface="Calibri"/>
                <a:cs typeface="Times New Roman" panose="02020603050405020304" pitchFamily="18" charset="0"/>
              </a:rPr>
              <a:t>feed</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veterinary </a:t>
            </a:r>
            <a:r>
              <a:rPr lang="en-US" sz="1600" dirty="0">
                <a:latin typeface="Times New Roman" panose="02020603050405020304" pitchFamily="18" charset="0"/>
                <a:ea typeface="Calibri"/>
                <a:cs typeface="Times New Roman" panose="02020603050405020304" pitchFamily="18" charset="0"/>
              </a:rPr>
              <a:t>medicinal products or other </a:t>
            </a:r>
            <a:r>
              <a:rPr lang="en-US" sz="1600" dirty="0" smtClean="0">
                <a:latin typeface="Times New Roman" panose="02020603050405020304" pitchFamily="18" charset="0"/>
                <a:ea typeface="Calibri"/>
                <a:cs typeface="Times New Roman" panose="02020603050405020304" pitchFamily="18" charset="0"/>
              </a:rPr>
              <a:t>treatments, </a:t>
            </a:r>
            <a:r>
              <a:rPr lang="en-US" sz="1600" dirty="0">
                <a:latin typeface="Times New Roman" panose="02020603050405020304" pitchFamily="18" charset="0"/>
                <a:ea typeface="Calibri"/>
                <a:cs typeface="Times New Roman" panose="02020603050405020304" pitchFamily="18" charset="0"/>
              </a:rPr>
              <a:t>dates of administration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withdrawal </a:t>
            </a:r>
            <a:r>
              <a:rPr lang="en-US" sz="1600" dirty="0" smtClean="0">
                <a:latin typeface="Times New Roman" panose="02020603050405020304" pitchFamily="18" charset="0"/>
                <a:ea typeface="Calibri"/>
                <a:cs typeface="Times New Roman" panose="02020603050405020304" pitchFamily="18" charset="0"/>
              </a:rPr>
              <a:t>periods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occurrence of diseases that may affect the safety of </a:t>
            </a:r>
            <a:r>
              <a:rPr lang="en-US" sz="1600" dirty="0" smtClean="0">
                <a:latin typeface="Times New Roman" panose="02020603050405020304" pitchFamily="18" charset="0"/>
                <a:ea typeface="Calibri"/>
                <a:cs typeface="Times New Roman" panose="02020603050405020304" pitchFamily="18" charset="0"/>
              </a:rPr>
              <a:t>products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analyses carried out on samples taken from animals or other samples taken for diagnostic purposes, that have importance for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relevant reports on checks carried out on animals or </a:t>
            </a:r>
            <a:r>
              <a:rPr lang="en-US" sz="1600"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435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in particular, to keep records on:</a:t>
            </a:r>
            <a:endParaRPr lang="en-US" sz="1700" dirty="0" smtClean="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any use of plant protection products </a:t>
            </a:r>
            <a:r>
              <a:rPr lang="en-US" sz="1600" dirty="0" smtClean="0">
                <a:latin typeface="Times New Roman" panose="02020603050405020304" pitchFamily="18" charset="0"/>
                <a:ea typeface="Calibri"/>
                <a:cs typeface="Times New Roman" panose="02020603050405020304" pitchFamily="18" charset="0"/>
              </a:rPr>
              <a:t>&amp; biocides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occurrence of pests or diseases that may affect the safety of products of plant </a:t>
            </a:r>
            <a:r>
              <a:rPr lang="en-US" sz="1600" dirty="0" smtClean="0">
                <a:latin typeface="Times New Roman" panose="02020603050405020304" pitchFamily="18" charset="0"/>
                <a:ea typeface="Calibri"/>
                <a:cs typeface="Times New Roman" panose="02020603050405020304" pitchFamily="18" charset="0"/>
              </a:rPr>
              <a:t>origin</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spcAft>
                <a:spcPts val="12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relevant analyses carried out on samples taken from plants or other samples that have importance to human </a:t>
            </a:r>
            <a:r>
              <a:rPr lang="en-US" sz="1600" dirty="0" smtClean="0">
                <a:latin typeface="Times New Roman" panose="02020603050405020304" pitchFamily="18" charset="0"/>
                <a:ea typeface="Calibri"/>
                <a:cs typeface="Times New Roman" panose="02020603050405020304" pitchFamily="18" charset="0"/>
              </a:rPr>
              <a:t>health</a:t>
            </a:r>
          </a:p>
          <a:p>
            <a:pPr marL="342900" lvl="1" indent="-34290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business operators may be assisted by other persons, such as veterinarians, agronomists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farm technicians, with the keeping of records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029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fontScale="92500"/>
          </a:bodyPr>
          <a:lstStyle/>
          <a:p>
            <a:pPr marL="0" lvl="0" indent="0">
              <a:lnSpc>
                <a:spcPct val="115000"/>
              </a:lnSpc>
              <a:spcBef>
                <a:spcPts val="600"/>
              </a:spcBef>
              <a:buNone/>
            </a:pPr>
            <a:r>
              <a:rPr lang="en-US" sz="2200" b="1" u="sng" dirty="0" smtClean="0">
                <a:latin typeface="Times New Roman" panose="02020603050405020304" pitchFamily="18" charset="0"/>
                <a:ea typeface="Calibri"/>
                <a:cs typeface="Times New Roman" panose="02020603050405020304" pitchFamily="18" charset="0"/>
              </a:rPr>
              <a:t>ANNEX II: General </a:t>
            </a:r>
            <a:r>
              <a:rPr lang="en-US" sz="2200" b="1" u="sng" dirty="0">
                <a:latin typeface="Times New Roman" panose="02020603050405020304" pitchFamily="18" charset="0"/>
                <a:ea typeface="Calibri"/>
                <a:cs typeface="Times New Roman" panose="02020603050405020304" pitchFamily="18" charset="0"/>
              </a:rPr>
              <a:t>h</a:t>
            </a:r>
            <a:r>
              <a:rPr lang="en-US" sz="2200" b="1" u="sng" dirty="0" smtClean="0">
                <a:latin typeface="Times New Roman" panose="02020603050405020304" pitchFamily="18" charset="0"/>
                <a:ea typeface="Calibri"/>
                <a:cs typeface="Times New Roman" panose="02020603050405020304" pitchFamily="18" charset="0"/>
              </a:rPr>
              <a:t>ygiene requirements for all food business operators</a:t>
            </a:r>
          </a:p>
          <a:p>
            <a:pPr marL="0" lvl="0" indent="0">
              <a:lnSpc>
                <a:spcPct val="115000"/>
              </a:lnSpc>
              <a:spcBef>
                <a:spcPts val="600"/>
              </a:spcBef>
              <a:buNone/>
            </a:pPr>
            <a:r>
              <a:rPr lang="en-US" sz="1900" b="1" u="sng" dirty="0" smtClean="0">
                <a:latin typeface="Times New Roman" panose="02020603050405020304" pitchFamily="18" charset="0"/>
                <a:ea typeface="Calibri"/>
                <a:cs typeface="Times New Roman" panose="02020603050405020304" pitchFamily="18" charset="0"/>
              </a:rPr>
              <a:t>Chapter I: General requirements for food premises</a:t>
            </a: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premises are to be kept clean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maintained in good repair </a:t>
            </a:r>
            <a:r>
              <a:rPr lang="en-US" sz="1800" dirty="0" smtClean="0">
                <a:latin typeface="Times New Roman" panose="02020603050405020304" pitchFamily="18" charset="0"/>
                <a:ea typeface="Calibri"/>
                <a:cs typeface="Times New Roman" panose="02020603050405020304" pitchFamily="18" charset="0"/>
              </a:rPr>
              <a:t>&amp; condition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layout, design, construction, siting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size of food premises are to:</a:t>
            </a: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adequate maintenance, cleaning and/or disinfection, avoid or </a:t>
            </a:r>
            <a:r>
              <a:rPr lang="en-US" sz="1700" dirty="0" smtClean="0">
                <a:latin typeface="Times New Roman" panose="02020603050405020304" pitchFamily="18" charset="0"/>
                <a:ea typeface="Calibri"/>
                <a:cs typeface="Times New Roman" panose="02020603050405020304" pitchFamily="18" charset="0"/>
              </a:rPr>
              <a:t>minimise contamination by air, and </a:t>
            </a:r>
            <a:r>
              <a:rPr lang="en-US" sz="1700" dirty="0">
                <a:latin typeface="Times New Roman" panose="02020603050405020304" pitchFamily="18" charset="0"/>
                <a:ea typeface="Calibri"/>
                <a:cs typeface="Times New Roman" panose="02020603050405020304" pitchFamily="18" charset="0"/>
              </a:rPr>
              <a:t>provide adequate working space to allow for the hygienic performance of all </a:t>
            </a:r>
            <a:r>
              <a:rPr lang="en-US" sz="1700" dirty="0" smtClean="0">
                <a:latin typeface="Times New Roman" panose="02020603050405020304" pitchFamily="18" charset="0"/>
                <a:ea typeface="Calibri"/>
                <a:cs typeface="Times New Roman" panose="02020603050405020304" pitchFamily="18" charset="0"/>
              </a:rPr>
              <a:t>operations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be </a:t>
            </a:r>
            <a:r>
              <a:rPr lang="en-US" sz="1700" dirty="0">
                <a:latin typeface="Times New Roman" panose="02020603050405020304" pitchFamily="18" charset="0"/>
                <a:ea typeface="Calibri"/>
                <a:cs typeface="Times New Roman" panose="02020603050405020304" pitchFamily="18" charset="0"/>
              </a:rPr>
              <a:t>such as to protect against the accumulation of dirt, contact with toxic materials, the shedding of particles into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formation of condensation or undesirable mould on </a:t>
            </a:r>
            <a:r>
              <a:rPr lang="en-US" sz="1700" dirty="0" smtClean="0">
                <a:latin typeface="Times New Roman" panose="02020603050405020304" pitchFamily="18" charset="0"/>
                <a:ea typeface="Calibri"/>
                <a:cs typeface="Times New Roman" panose="02020603050405020304" pitchFamily="18" charset="0"/>
              </a:rPr>
              <a:t>surfaces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good food hygiene practices, including protection against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pest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t>
            </a:r>
            <a:r>
              <a:rPr lang="en-US" sz="1700" u="sng" dirty="0">
                <a:latin typeface="Times New Roman" panose="02020603050405020304" pitchFamily="18" charset="0"/>
                <a:ea typeface="Calibri"/>
                <a:cs typeface="Times New Roman" panose="02020603050405020304" pitchFamily="18" charset="0"/>
              </a:rPr>
              <a:t>provide suitable temperature-controlled handling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storage conditions </a:t>
            </a:r>
            <a:r>
              <a:rPr lang="en-US" sz="1700" dirty="0">
                <a:latin typeface="Times New Roman" panose="02020603050405020304" pitchFamily="18" charset="0"/>
                <a:ea typeface="Calibri"/>
                <a:cs typeface="Times New Roman" panose="02020603050405020304" pitchFamily="18" charset="0"/>
              </a:rPr>
              <a:t>of sufficient capacity for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designed to allow those temperatures </a:t>
            </a:r>
            <a:r>
              <a:rPr lang="en-US" sz="1700" u="sng" dirty="0">
                <a:latin typeface="Times New Roman" panose="02020603050405020304" pitchFamily="18" charset="0"/>
                <a:ea typeface="Calibri"/>
                <a:cs typeface="Times New Roman" panose="02020603050405020304" pitchFamily="18" charset="0"/>
              </a:rPr>
              <a:t>to be monitored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where necessary, </a:t>
            </a:r>
            <a:r>
              <a:rPr lang="en-US" sz="1700" u="sng" dirty="0" smtClean="0">
                <a:latin typeface="Times New Roman" panose="02020603050405020304" pitchFamily="18" charset="0"/>
                <a:ea typeface="Calibri"/>
                <a:cs typeface="Times New Roman" panose="02020603050405020304" pitchFamily="18" charset="0"/>
              </a:rPr>
              <a:t>recorded</a:t>
            </a:r>
            <a:endParaRPr lang="en-US" sz="1700" u="sng"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41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800"/>
            <a:ext cx="8640960" cy="3888432"/>
          </a:xfrm>
        </p:spPr>
        <p:txBody>
          <a:bodyPr>
            <a:normAutofit/>
          </a:bodyPr>
          <a:lstStyle/>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2002  </a:t>
            </a:r>
            <a:r>
              <a:rPr lang="en-US" sz="2000" dirty="0">
                <a:latin typeface="Times New Roman" panose="02020603050405020304" pitchFamily="18" charset="0"/>
                <a:ea typeface="Calibri"/>
                <a:cs typeface="Times New Roman" panose="02020603050405020304" pitchFamily="18" charset="0"/>
              </a:rPr>
              <a:t>→  Regulation (EC) No 178/2002 </a:t>
            </a:r>
            <a:r>
              <a:rPr lang="en-US" sz="2000" dirty="0" smtClean="0">
                <a:latin typeface="Times New Roman" panose="02020603050405020304" pitchFamily="18" charset="0"/>
                <a:ea typeface="Calibri"/>
                <a:cs typeface="Times New Roman" panose="02020603050405020304" pitchFamily="18" charset="0"/>
              </a:rPr>
              <a:t>  →  </a:t>
            </a:r>
            <a:r>
              <a:rPr lang="en-US" sz="2000" u="sng" dirty="0" smtClean="0">
                <a:latin typeface="Times New Roman" panose="02020603050405020304" pitchFamily="18" charset="0"/>
                <a:ea typeface="Calibri"/>
                <a:cs typeface="Times New Roman" panose="02020603050405020304" pitchFamily="18" charset="0"/>
              </a:rPr>
              <a:t>“General Food Law Regulation”</a:t>
            </a:r>
          </a:p>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 178/2002 is the foundation of food and feed law:</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coherent </a:t>
            </a:r>
            <a:r>
              <a:rPr lang="en-US" sz="1800" dirty="0">
                <a:latin typeface="Times New Roman" panose="02020603050405020304" pitchFamily="18" charset="0"/>
                <a:ea typeface="Calibri"/>
                <a:cs typeface="Times New Roman" panose="02020603050405020304" pitchFamily="18" charset="0"/>
              </a:rPr>
              <a:t>framework for the development of food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legislation (EU/national)</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c</a:t>
            </a:r>
            <a:r>
              <a:rPr lang="en-US" sz="1800" dirty="0" smtClean="0">
                <a:latin typeface="Times New Roman" panose="02020603050405020304" pitchFamily="18" charset="0"/>
                <a:ea typeface="Calibri"/>
                <a:cs typeface="Times New Roman" panose="02020603050405020304" pitchFamily="18" charset="0"/>
              </a:rPr>
              <a:t>ommon definitions and general </a:t>
            </a:r>
            <a:r>
              <a:rPr lang="en-US" sz="1800" dirty="0">
                <a:latin typeface="Times New Roman" panose="02020603050405020304" pitchFamily="18" charset="0"/>
                <a:ea typeface="Calibri"/>
                <a:cs typeface="Times New Roman" panose="02020603050405020304" pitchFamily="18" charset="0"/>
              </a:rPr>
              <a:t>principles, requirements &amp;</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procedures </a:t>
            </a:r>
            <a:r>
              <a:rPr lang="en-US" sz="1800" dirty="0" smtClean="0">
                <a:latin typeface="Times New Roman" panose="02020603050405020304" pitchFamily="18" charset="0"/>
                <a:ea typeface="Calibri"/>
                <a:cs typeface="Times New Roman" panose="02020603050405020304" pitchFamily="18" charset="0"/>
              </a:rPr>
              <a:t>for food &amp;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safety at </a:t>
            </a:r>
            <a:r>
              <a:rPr lang="en-US" sz="1800" dirty="0">
                <a:latin typeface="Times New Roman" panose="02020603050405020304" pitchFamily="18" charset="0"/>
                <a:ea typeface="Calibri"/>
                <a:cs typeface="Times New Roman" panose="02020603050405020304" pitchFamily="18" charset="0"/>
              </a:rPr>
              <a:t>all stages of the production, </a:t>
            </a:r>
            <a:r>
              <a:rPr lang="en-US" sz="1800" dirty="0" smtClean="0">
                <a:latin typeface="Times New Roman" panose="02020603050405020304" pitchFamily="18" charset="0"/>
                <a:ea typeface="Calibri"/>
                <a:cs typeface="Times New Roman" panose="02020603050405020304" pitchFamily="18" charset="0"/>
              </a:rPr>
              <a:t>processing &amp; distribution</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setting </a:t>
            </a:r>
            <a:r>
              <a:rPr lang="en-US" sz="1800" dirty="0">
                <a:latin typeface="Times New Roman" panose="02020603050405020304" pitchFamily="18" charset="0"/>
                <a:ea typeface="Calibri"/>
                <a:cs typeface="Times New Roman" panose="02020603050405020304" pitchFamily="18" charset="0"/>
              </a:rPr>
              <a:t>of </a:t>
            </a:r>
            <a:r>
              <a:rPr lang="en-US" sz="1800" dirty="0" smtClean="0">
                <a:latin typeface="Times New Roman" panose="02020603050405020304" pitchFamily="18" charset="0"/>
                <a:ea typeface="Calibri"/>
                <a:cs typeface="Times New Roman" panose="02020603050405020304" pitchFamily="18" charset="0"/>
              </a:rPr>
              <a:t>European </a:t>
            </a:r>
            <a:r>
              <a:rPr lang="en-US" sz="1800" dirty="0">
                <a:latin typeface="Times New Roman" panose="02020603050405020304" pitchFamily="18" charset="0"/>
                <a:ea typeface="Calibri"/>
                <a:cs typeface="Times New Roman" panose="02020603050405020304" pitchFamily="18" charset="0"/>
              </a:rPr>
              <a:t>Food Safety Authority (EFSA</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main procedures and tools for the management of emergencies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crises as well as the Rapid Alert System for Food and Feed (RASFF</a:t>
            </a:r>
            <a:r>
              <a:rPr lang="en-US" sz="1800" dirty="0" smtClean="0">
                <a:latin typeface="Times New Roman" panose="02020603050405020304" pitchFamily="18" charset="0"/>
                <a:ea typeface="Calibri"/>
                <a:cs typeface="Times New Roman" panose="02020603050405020304" pitchFamily="18" charset="0"/>
              </a:rPr>
              <a:t>)</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4193716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flush lavatories are to be available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connected to an effective drainage </a:t>
            </a:r>
            <a:r>
              <a:rPr lang="en-US" sz="1700" dirty="0" smtClean="0">
                <a:latin typeface="Times New Roman" panose="02020603050405020304" pitchFamily="18" charset="0"/>
                <a:ea typeface="Calibri"/>
                <a:cs typeface="Times New Roman" panose="02020603050405020304" pitchFamily="18" charset="0"/>
              </a:rPr>
              <a:t>system → lavatories </a:t>
            </a:r>
            <a:r>
              <a:rPr lang="en-US" sz="1700" dirty="0">
                <a:latin typeface="Times New Roman" panose="02020603050405020304" pitchFamily="18" charset="0"/>
                <a:ea typeface="Calibri"/>
                <a:cs typeface="Times New Roman" panose="02020603050405020304" pitchFamily="18" charset="0"/>
              </a:rPr>
              <a:t>are </a:t>
            </a:r>
            <a:r>
              <a:rPr lang="en-US" sz="1700" u="sng" dirty="0">
                <a:latin typeface="Times New Roman" panose="02020603050405020304" pitchFamily="18" charset="0"/>
                <a:ea typeface="Calibri"/>
                <a:cs typeface="Times New Roman" panose="02020603050405020304" pitchFamily="18" charset="0"/>
              </a:rPr>
              <a:t>not to open directly into rooms in which food is </a:t>
            </a:r>
            <a:r>
              <a:rPr lang="en-US" sz="1700" u="sng" dirty="0" smtClean="0">
                <a:latin typeface="Times New Roman" panose="02020603050405020304" pitchFamily="18" charset="0"/>
                <a:ea typeface="Calibri"/>
                <a:cs typeface="Times New Roman" panose="02020603050405020304" pitchFamily="18" charset="0"/>
              </a:rPr>
              <a:t>handled</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washbasins is to be available, suitably located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designated for cleaning </a:t>
            </a:r>
            <a:r>
              <a:rPr lang="en-US" sz="1700" dirty="0" smtClean="0">
                <a:latin typeface="Times New Roman" panose="02020603050405020304" pitchFamily="18" charset="0"/>
                <a:ea typeface="Calibri"/>
                <a:cs typeface="Times New Roman" panose="02020603050405020304" pitchFamily="18" charset="0"/>
              </a:rPr>
              <a:t>hands, </a:t>
            </a:r>
            <a:r>
              <a:rPr lang="en-US" sz="1700" u="sng" dirty="0" smtClean="0">
                <a:latin typeface="Times New Roman" panose="02020603050405020304" pitchFamily="18" charset="0"/>
                <a:ea typeface="Calibri"/>
                <a:cs typeface="Times New Roman" panose="02020603050405020304" pitchFamily="18" charset="0"/>
              </a:rPr>
              <a:t>provided </a:t>
            </a:r>
            <a:r>
              <a:rPr lang="en-US" sz="1700" u="sng" dirty="0">
                <a:latin typeface="Times New Roman" panose="02020603050405020304" pitchFamily="18" charset="0"/>
                <a:ea typeface="Calibri"/>
                <a:cs typeface="Times New Roman" panose="02020603050405020304" pitchFamily="18" charset="0"/>
              </a:rPr>
              <a:t>with hot and cold running water</a:t>
            </a:r>
            <a:r>
              <a:rPr lang="en-US" sz="1700" dirty="0">
                <a:latin typeface="Times New Roman" panose="02020603050405020304" pitchFamily="18" charset="0"/>
                <a:ea typeface="Calibri"/>
                <a:cs typeface="Times New Roman" panose="02020603050405020304" pitchFamily="18" charset="0"/>
              </a:rPr>
              <a:t>, materials for cleaning hands and for hygienic </a:t>
            </a:r>
            <a:r>
              <a:rPr lang="en-US" sz="1700" dirty="0" smtClean="0">
                <a:latin typeface="Times New Roman" panose="02020603050405020304" pitchFamily="18" charset="0"/>
                <a:ea typeface="Calibri"/>
                <a:cs typeface="Times New Roman" panose="02020603050405020304" pitchFamily="18" charset="0"/>
              </a:rPr>
              <a:t>drying → where </a:t>
            </a:r>
            <a:r>
              <a:rPr lang="en-US" sz="1700" dirty="0">
                <a:latin typeface="Times New Roman" panose="02020603050405020304" pitchFamily="18" charset="0"/>
                <a:ea typeface="Calibri"/>
                <a:cs typeface="Times New Roman" panose="02020603050405020304" pitchFamily="18" charset="0"/>
              </a:rPr>
              <a:t>necessary, the facilities for washing food are to be separate from the hand-washing </a:t>
            </a:r>
            <a:r>
              <a:rPr lang="en-US" sz="1700" dirty="0" smtClean="0">
                <a:latin typeface="Times New Roman" panose="02020603050405020304" pitchFamily="18" charset="0"/>
                <a:ea typeface="Calibri"/>
                <a:cs typeface="Times New Roman" panose="02020603050405020304" pitchFamily="18" charset="0"/>
              </a:rPr>
              <a:t>facility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There </a:t>
            </a:r>
            <a:r>
              <a:rPr lang="en-US" sz="1700" dirty="0">
                <a:latin typeface="Times New Roman" panose="02020603050405020304" pitchFamily="18" charset="0"/>
                <a:ea typeface="Calibri"/>
                <a:cs typeface="Times New Roman" panose="02020603050405020304" pitchFamily="18" charset="0"/>
              </a:rPr>
              <a:t>is to be suitable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means of natural or mechanical </a:t>
            </a:r>
            <a:r>
              <a:rPr lang="en-US" sz="1700" dirty="0" smtClean="0">
                <a:latin typeface="Times New Roman" panose="02020603050405020304" pitchFamily="18" charset="0"/>
                <a:ea typeface="Calibri"/>
                <a:cs typeface="Times New Roman" panose="02020603050405020304" pitchFamily="18" charset="0"/>
              </a:rPr>
              <a:t>ventilation → mechanical </a:t>
            </a:r>
            <a:r>
              <a:rPr lang="en-US" sz="1700" dirty="0">
                <a:latin typeface="Times New Roman" panose="02020603050405020304" pitchFamily="18" charset="0"/>
                <a:ea typeface="Calibri"/>
                <a:cs typeface="Times New Roman" panose="02020603050405020304" pitchFamily="18" charset="0"/>
              </a:rPr>
              <a:t>airflow from a contaminated area to a clean area is to be </a:t>
            </a:r>
            <a:r>
              <a:rPr lang="en-US" sz="1700" dirty="0" smtClean="0">
                <a:latin typeface="Times New Roman" panose="02020603050405020304" pitchFamily="18" charset="0"/>
                <a:ea typeface="Calibri"/>
                <a:cs typeface="Times New Roman" panose="02020603050405020304" pitchFamily="18" charset="0"/>
              </a:rPr>
              <a:t>avoided </a:t>
            </a:r>
          </a:p>
          <a:p>
            <a:pPr marL="354013"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Ventilation </a:t>
            </a:r>
            <a:r>
              <a:rPr lang="en-US" sz="1700" dirty="0">
                <a:latin typeface="Times New Roman" panose="02020603050405020304" pitchFamily="18" charset="0"/>
                <a:ea typeface="Calibri"/>
                <a:cs typeface="Times New Roman" panose="02020603050405020304" pitchFamily="18" charset="0"/>
              </a:rPr>
              <a:t>systems are to be so constructed as to enable filters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other parts requiring cleaning or replacement to be readily </a:t>
            </a:r>
            <a:r>
              <a:rPr lang="en-US" sz="1700" dirty="0" smtClean="0">
                <a:latin typeface="Times New Roman" panose="02020603050405020304" pitchFamily="18" charset="0"/>
                <a:ea typeface="Calibri"/>
                <a:cs typeface="Times New Roman" panose="02020603050405020304" pitchFamily="18" charset="0"/>
              </a:rPr>
              <a:t>accessible</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413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6"/>
            </a:pPr>
            <a:r>
              <a:rPr lang="en-US" sz="1700" dirty="0">
                <a:latin typeface="Times New Roman" panose="02020603050405020304" pitchFamily="18" charset="0"/>
                <a:ea typeface="Calibri"/>
                <a:cs typeface="Times New Roman" panose="02020603050405020304" pitchFamily="18" charset="0"/>
              </a:rPr>
              <a:t>Sanitary conveniences are to have adequate natural or mechanical </a:t>
            </a:r>
            <a:r>
              <a:rPr lang="en-US" sz="1700" dirty="0" smtClean="0">
                <a:latin typeface="Times New Roman" panose="02020603050405020304" pitchFamily="18" charset="0"/>
                <a:ea typeface="Calibri"/>
                <a:cs typeface="Times New Roman" panose="02020603050405020304" pitchFamily="18" charset="0"/>
              </a:rPr>
              <a:t>ventilation</a:t>
            </a:r>
          </a:p>
          <a:p>
            <a:pPr lvl="0">
              <a:lnSpc>
                <a:spcPct val="115000"/>
              </a:lnSpc>
              <a:spcBef>
                <a:spcPts val="600"/>
              </a:spcBef>
              <a:spcAft>
                <a:spcPts val="600"/>
              </a:spcAft>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premises are to have adequate natural and/or artificial </a:t>
            </a:r>
            <a:r>
              <a:rPr lang="en-US" sz="1700" dirty="0" smtClean="0">
                <a:latin typeface="Times New Roman" panose="02020603050405020304" pitchFamily="18" charset="0"/>
                <a:ea typeface="Calibri"/>
                <a:cs typeface="Times New Roman" panose="02020603050405020304" pitchFamily="18" charset="0"/>
              </a:rPr>
              <a:t>lighting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Drainage </a:t>
            </a:r>
            <a:r>
              <a:rPr lang="en-US" sz="1700" dirty="0">
                <a:latin typeface="Times New Roman" panose="02020603050405020304" pitchFamily="18" charset="0"/>
                <a:ea typeface="Calibri"/>
                <a:cs typeface="Times New Roman" panose="02020603050405020304" pitchFamily="18" charset="0"/>
              </a:rPr>
              <a:t>facilities are to be adequate for the purpose </a:t>
            </a:r>
            <a:r>
              <a:rPr lang="en-US" sz="1700" dirty="0" smtClean="0">
                <a:latin typeface="Times New Roman" panose="02020603050405020304" pitchFamily="18" charset="0"/>
                <a:ea typeface="Calibri"/>
                <a:cs typeface="Times New Roman" panose="02020603050405020304" pitchFamily="18" charset="0"/>
              </a:rPr>
              <a:t>intended </a:t>
            </a:r>
          </a:p>
          <a:p>
            <a:pPr marL="0" lvl="0" indent="354013">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They </a:t>
            </a:r>
            <a:r>
              <a:rPr lang="en-US" sz="1700" dirty="0">
                <a:latin typeface="Times New Roman" panose="02020603050405020304" pitchFamily="18" charset="0"/>
                <a:ea typeface="Calibri"/>
                <a:cs typeface="Times New Roman" panose="02020603050405020304" pitchFamily="18" charset="0"/>
              </a:rPr>
              <a:t>are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avoid the risk of </a:t>
            </a:r>
            <a:r>
              <a:rPr lang="en-US" sz="1700" dirty="0" smtClean="0">
                <a:latin typeface="Times New Roman" panose="02020603050405020304" pitchFamily="18" charset="0"/>
                <a:ea typeface="Calibri"/>
                <a:cs typeface="Times New Roman" panose="02020603050405020304" pitchFamily="18" charset="0"/>
              </a:rPr>
              <a:t>contamination </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drainage channels are fully or partially open, they are to be so designed as to ensure that waste does not flow from a contaminated area towards or into a clean area, in particular an area where foods likely to present a high risk to the final consumer are </a:t>
            </a:r>
            <a:r>
              <a:rPr lang="en-US" sz="1700" dirty="0" smtClean="0">
                <a:latin typeface="Times New Roman" panose="02020603050405020304" pitchFamily="18" charset="0"/>
                <a:ea typeface="Calibri"/>
                <a:cs typeface="Times New Roman" panose="02020603050405020304" pitchFamily="18" charset="0"/>
              </a:rPr>
              <a:t>handled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adequate changing facilities for personnel are to be </a:t>
            </a:r>
            <a:r>
              <a:rPr lang="en-US" sz="1700" dirty="0" smtClean="0">
                <a:latin typeface="Times New Roman" panose="02020603050405020304" pitchFamily="18" charset="0"/>
                <a:ea typeface="Calibri"/>
                <a:cs typeface="Times New Roman" panose="02020603050405020304" pitchFamily="18" charset="0"/>
              </a:rPr>
              <a:t>provided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Cleaning </a:t>
            </a:r>
            <a:r>
              <a:rPr lang="en-US" sz="1700" dirty="0">
                <a:latin typeface="Times New Roman" panose="02020603050405020304" pitchFamily="18" charset="0"/>
                <a:ea typeface="Calibri"/>
                <a:cs typeface="Times New Roman" panose="02020603050405020304" pitchFamily="18" charset="0"/>
              </a:rPr>
              <a:t>agents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disinfectants are not to be stored in areas where food is handled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695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rooms where food is prepared, treated or processed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design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layout are to permit good food hygiene practices, including protection against contamination between and during operations. In particular:</a:t>
            </a: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loor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to disinfect  Floor materials are to be impervious</a:t>
            </a:r>
            <a:r>
              <a:rPr lang="en-US" sz="1600" dirty="0">
                <a:latin typeface="Times New Roman" panose="02020603050405020304" pitchFamily="18" charset="0"/>
                <a:ea typeface="Calibri"/>
                <a:cs typeface="Times New Roman" panose="02020603050405020304" pitchFamily="18" charset="0"/>
              </a:rPr>
              <a:t>, non-absorbent, washable and </a:t>
            </a:r>
            <a:r>
              <a:rPr lang="en-US" sz="1600" dirty="0" smtClean="0">
                <a:latin typeface="Times New Roman" panose="02020603050405020304" pitchFamily="18" charset="0"/>
                <a:ea typeface="Calibri"/>
                <a:cs typeface="Times New Roman" panose="02020603050405020304" pitchFamily="18" charset="0"/>
              </a:rPr>
              <a:t>non-toxic (or equivalent) Where </a:t>
            </a:r>
            <a:r>
              <a:rPr lang="en-US" sz="1600" dirty="0">
                <a:latin typeface="Times New Roman" panose="02020603050405020304" pitchFamily="18" charset="0"/>
                <a:ea typeface="Calibri"/>
                <a:cs typeface="Times New Roman" panose="02020603050405020304" pitchFamily="18" charset="0"/>
              </a:rPr>
              <a:t>appropriate, floors are to allow adequate surface </a:t>
            </a:r>
            <a:r>
              <a:rPr lang="en-US" sz="1600" dirty="0" smtClean="0">
                <a:latin typeface="Times New Roman" panose="02020603050405020304" pitchFamily="18" charset="0"/>
                <a:ea typeface="Calibri"/>
                <a:cs typeface="Times New Roman" panose="02020603050405020304" pitchFamily="18" charset="0"/>
              </a:rPr>
              <a:t>drainage</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W</a:t>
            </a:r>
            <a:r>
              <a:rPr lang="en-US" sz="1600" dirty="0" smtClean="0">
                <a:latin typeface="Times New Roman" panose="02020603050405020304" pitchFamily="18" charset="0"/>
                <a:ea typeface="Calibri"/>
                <a:cs typeface="Times New Roman" panose="02020603050405020304" pitchFamily="18" charset="0"/>
              </a:rPr>
              <a:t>all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Wall materials are to be </a:t>
            </a:r>
            <a:r>
              <a:rPr lang="en-US" sz="1600" dirty="0">
                <a:latin typeface="Times New Roman" panose="02020603050405020304" pitchFamily="18" charset="0"/>
                <a:ea typeface="Calibri"/>
                <a:cs typeface="Times New Roman" panose="02020603050405020304" pitchFamily="18" charset="0"/>
              </a:rPr>
              <a:t>impervious, </a:t>
            </a:r>
            <a:r>
              <a:rPr lang="en-US" sz="1600" dirty="0" smtClean="0">
                <a:latin typeface="Times New Roman" panose="02020603050405020304" pitchFamily="18" charset="0"/>
                <a:ea typeface="Calibri"/>
                <a:cs typeface="Times New Roman" panose="02020603050405020304" pitchFamily="18" charset="0"/>
              </a:rPr>
              <a:t>non-absorbent, washable &amp;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(or equivalent)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 </a:t>
            </a:r>
            <a:r>
              <a:rPr lang="en-US" sz="1600" dirty="0">
                <a:latin typeface="Times New Roman" panose="02020603050405020304" pitchFamily="18" charset="0"/>
                <a:ea typeface="Calibri"/>
                <a:cs typeface="Times New Roman" panose="02020603050405020304" pitchFamily="18" charset="0"/>
              </a:rPr>
              <a:t>smooth surface up to a height appropriate for the operations </a:t>
            </a:r>
            <a:r>
              <a:rPr lang="en-US" sz="1600" dirty="0" smtClean="0">
                <a:latin typeface="Times New Roman" panose="02020603050405020304" pitchFamily="18" charset="0"/>
                <a:ea typeface="Calibri"/>
                <a:cs typeface="Times New Roman" panose="02020603050405020304" pitchFamily="18" charset="0"/>
              </a:rPr>
              <a:t>is required</a:t>
            </a:r>
          </a:p>
          <a:p>
            <a:pPr marL="800100" lvl="1" indent="-342900">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Ceilings &amp; </a:t>
            </a:r>
            <a:r>
              <a:rPr lang="en-US" sz="1600" dirty="0">
                <a:latin typeface="Times New Roman" panose="02020603050405020304" pitchFamily="18" charset="0"/>
                <a:ea typeface="Calibri"/>
                <a:cs typeface="Times New Roman" panose="02020603050405020304" pitchFamily="18" charset="0"/>
              </a:rPr>
              <a:t>overhead fixtures are to be constructed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finished so as to prevent the accumulation of dirt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reduce condensation, the growth of undesirable mould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shedding of particles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lvl="0">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139890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marL="800100"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Windows &amp; </a:t>
            </a:r>
            <a:r>
              <a:rPr lang="en-US" sz="1600" dirty="0">
                <a:latin typeface="Times New Roman" panose="02020603050405020304" pitchFamily="18" charset="0"/>
                <a:ea typeface="Calibri"/>
                <a:cs typeface="Times New Roman" panose="02020603050405020304" pitchFamily="18" charset="0"/>
              </a:rPr>
              <a:t>other openings are to be constructed to prevent the accumulation of </a:t>
            </a:r>
            <a:r>
              <a:rPr lang="en-US" sz="1600" dirty="0" smtClean="0">
                <a:latin typeface="Times New Roman" panose="02020603050405020304" pitchFamily="18" charset="0"/>
                <a:ea typeface="Calibri"/>
                <a:cs typeface="Times New Roman" panose="02020603050405020304" pitchFamily="18" charset="0"/>
              </a:rPr>
              <a:t>dirt	 </a:t>
            </a:r>
            <a:r>
              <a:rPr lang="en-US" sz="1600" dirty="0">
                <a:latin typeface="Times New Roman" panose="02020603050405020304" pitchFamily="18" charset="0"/>
                <a:ea typeface="Calibri"/>
                <a:cs typeface="Times New Roman" panose="02020603050405020304" pitchFamily="18" charset="0"/>
              </a:rPr>
              <a:t>Those which can be opened to the outside environment are, where necessary, to be fitted with insect-proof screens which can be easily removed for </a:t>
            </a:r>
            <a:r>
              <a:rPr lang="en-US" sz="1600" dirty="0" smtClean="0">
                <a:latin typeface="Times New Roman" panose="02020603050405020304" pitchFamily="18" charset="0"/>
                <a:ea typeface="Calibri"/>
                <a:cs typeface="Times New Roman" panose="02020603050405020304" pitchFamily="18" charset="0"/>
              </a:rPr>
              <a:t>cleaning 		               Where </a:t>
            </a:r>
            <a:r>
              <a:rPr lang="en-US" sz="1600" dirty="0">
                <a:latin typeface="Times New Roman" panose="02020603050405020304" pitchFamily="18" charset="0"/>
                <a:ea typeface="Calibri"/>
                <a:cs typeface="Times New Roman" panose="02020603050405020304" pitchFamily="18" charset="0"/>
              </a:rPr>
              <a:t>open windows would result </a:t>
            </a:r>
            <a:r>
              <a:rPr lang="en-US" sz="1600" dirty="0" smtClean="0">
                <a:latin typeface="Times New Roman" panose="02020603050405020304" pitchFamily="18" charset="0"/>
                <a:ea typeface="Calibri"/>
                <a:cs typeface="Times New Roman" panose="02020603050405020304" pitchFamily="18" charset="0"/>
              </a:rPr>
              <a:t>in contamination</a:t>
            </a:r>
            <a:r>
              <a:rPr lang="en-US" sz="1600" dirty="0">
                <a:latin typeface="Times New Roman" panose="02020603050405020304" pitchFamily="18" charset="0"/>
                <a:ea typeface="Calibri"/>
                <a:cs typeface="Times New Roman" panose="02020603050405020304" pitchFamily="18" charset="0"/>
              </a:rPr>
              <a:t>, windows are to remain closed </a:t>
            </a:r>
            <a:r>
              <a:rPr lang="en-US" sz="1600" dirty="0" smtClean="0">
                <a:latin typeface="Times New Roman" panose="02020603050405020304" pitchFamily="18" charset="0"/>
                <a:ea typeface="Calibri"/>
                <a:cs typeface="Times New Roman" panose="02020603050405020304" pitchFamily="18" charset="0"/>
              </a:rPr>
              <a:t>during </a:t>
            </a:r>
            <a:r>
              <a:rPr lang="en-US" sz="1600" dirty="0" smtClean="0">
                <a:latin typeface="Times New Roman" panose="02020603050405020304" pitchFamily="18" charset="0"/>
                <a:ea typeface="Calibri"/>
                <a:cs typeface="Times New Roman" panose="02020603050405020304" pitchFamily="18" charset="0"/>
              </a:rPr>
              <a:t>production</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oors </a:t>
            </a:r>
            <a:r>
              <a:rPr lang="en-US" sz="1600" dirty="0">
                <a:latin typeface="Times New Roman" panose="02020603050405020304" pitchFamily="18" charset="0"/>
                <a:ea typeface="Calibri"/>
                <a:cs typeface="Times New Roman" panose="02020603050405020304" pitchFamily="18" charset="0"/>
              </a:rPr>
              <a:t>are to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and non-absorbent surfaces </a:t>
            </a:r>
            <a:r>
              <a:rPr lang="en-US" sz="1600" dirty="0" smtClean="0">
                <a:latin typeface="Times New Roman" panose="02020603050405020304" pitchFamily="18" charset="0"/>
                <a:ea typeface="Calibri"/>
                <a:cs typeface="Times New Roman" panose="02020603050405020304" pitchFamily="18" charset="0"/>
              </a:rPr>
              <a:t>(or equivalent)</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(including surfaces of equipment) in areas where foods are handled and in particular those in contact with food are to be maintained in a sound condition and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a:t>
            </a:r>
            <a:r>
              <a:rPr lang="en-US" sz="1600" dirty="0">
                <a:latin typeface="Times New Roman" panose="02020603050405020304" pitchFamily="18" charset="0"/>
                <a:ea typeface="Calibri"/>
                <a:cs typeface="Times New Roman" panose="02020603050405020304" pitchFamily="18" charset="0"/>
              </a:rPr>
              <a:t>                  This will require the use of smooth, washable </a:t>
            </a:r>
            <a:r>
              <a:rPr lang="en-US" sz="1600" dirty="0" smtClean="0">
                <a:latin typeface="Times New Roman" panose="02020603050405020304" pitchFamily="18" charset="0"/>
                <a:ea typeface="Calibri"/>
                <a:cs typeface="Times New Roman" panose="02020603050405020304" pitchFamily="18" charset="0"/>
              </a:rPr>
              <a:t>corrosion-resistant </a:t>
            </a:r>
            <a:r>
              <a:rPr lang="en-US" sz="1600" dirty="0">
                <a:latin typeface="Times New Roman" panose="02020603050405020304" pitchFamily="18" charset="0"/>
                <a:ea typeface="Calibri"/>
                <a:cs typeface="Times New Roman" panose="02020603050405020304" pitchFamily="18" charset="0"/>
              </a:rPr>
              <a:t>and non-toxic </a:t>
            </a:r>
            <a:r>
              <a:rPr lang="en-US" sz="1600" dirty="0" smtClean="0">
                <a:latin typeface="Times New Roman" panose="02020603050405020304" pitchFamily="18" charset="0"/>
                <a:ea typeface="Calibri"/>
                <a:cs typeface="Times New Roman" panose="02020603050405020304" pitchFamily="18" charset="0"/>
              </a:rPr>
              <a:t>materials (or equivalent)</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581227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Adequate facilities are to be provided, where necessary, for the cleaning, disinfecting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storage of working utensils </a:t>
            </a:r>
            <a:r>
              <a:rPr lang="en-US" sz="1700" dirty="0" smtClean="0">
                <a:latin typeface="Times New Roman" panose="02020603050405020304" pitchFamily="18" charset="0"/>
                <a:ea typeface="Calibri"/>
                <a:cs typeface="Times New Roman" panose="02020603050405020304" pitchFamily="18" charset="0"/>
              </a:rPr>
              <a:t>&amp; equipment					 </a:t>
            </a:r>
            <a:r>
              <a:rPr lang="en-US" sz="1700" dirty="0">
                <a:latin typeface="Times New Roman" panose="02020603050405020304" pitchFamily="18" charset="0"/>
                <a:ea typeface="Calibri"/>
                <a:cs typeface="Times New Roman" panose="02020603050405020304" pitchFamily="18" charset="0"/>
              </a:rPr>
              <a:t>These facilities are to be constructed </a:t>
            </a:r>
            <a:r>
              <a:rPr lang="en-US" sz="1700" dirty="0" smtClean="0">
                <a:latin typeface="Times New Roman" panose="02020603050405020304" pitchFamily="18" charset="0"/>
                <a:ea typeface="Calibri"/>
                <a:cs typeface="Times New Roman" panose="02020603050405020304" pitchFamily="18" charset="0"/>
              </a:rPr>
              <a:t>of corrosion-resistant </a:t>
            </a:r>
            <a:r>
              <a:rPr lang="en-US" sz="1700" dirty="0">
                <a:latin typeface="Times New Roman" panose="02020603050405020304" pitchFamily="18" charset="0"/>
                <a:ea typeface="Calibri"/>
                <a:cs typeface="Times New Roman" panose="02020603050405020304" pitchFamily="18" charset="0"/>
              </a:rPr>
              <a:t>materials,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have an </a:t>
            </a:r>
            <a:r>
              <a:rPr lang="en-US" sz="1700" u="sng" dirty="0">
                <a:latin typeface="Times New Roman" panose="02020603050405020304" pitchFamily="18" charset="0"/>
                <a:ea typeface="Calibri"/>
                <a:cs typeface="Times New Roman" panose="02020603050405020304" pitchFamily="18" charset="0"/>
              </a:rPr>
              <a:t>adequate supply of hot and cold </a:t>
            </a:r>
            <a:r>
              <a:rPr lang="en-US" sz="1700" u="sng" dirty="0" smtClean="0">
                <a:latin typeface="Times New Roman" panose="02020603050405020304" pitchFamily="18" charset="0"/>
                <a:ea typeface="Calibri"/>
                <a:cs typeface="Times New Roman" panose="02020603050405020304" pitchFamily="18" charset="0"/>
              </a:rPr>
              <a:t>water</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where necessary, for washing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Every sink or other such facility provided for the washing of food is to have an adequate supply of hot and/or cold potable water consistent with the requirements of Chapter VII and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a:t>
            </a:r>
            <a:r>
              <a:rPr lang="en-US" sz="1700" dirty="0" smtClean="0">
                <a:latin typeface="Times New Roman" panose="02020603050405020304" pitchFamily="18" charset="0"/>
                <a:ea typeface="Calibri"/>
                <a:cs typeface="Times New Roman" panose="02020603050405020304" pitchFamily="18" charset="0"/>
              </a:rPr>
              <a:t>disinfected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785299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Premises &amp; </a:t>
            </a:r>
            <a:r>
              <a:rPr lang="en-US" sz="1700" dirty="0">
                <a:latin typeface="Times New Roman" panose="02020603050405020304" pitchFamily="18" charset="0"/>
                <a:ea typeface="Calibri"/>
                <a:cs typeface="Times New Roman" panose="02020603050405020304" pitchFamily="18" charset="0"/>
              </a:rPr>
              <a:t>vending machines are, </a:t>
            </a:r>
            <a:r>
              <a:rPr lang="en-US" sz="1700" dirty="0" smtClean="0">
                <a:latin typeface="Times New Roman" panose="02020603050405020304" pitchFamily="18" charset="0"/>
                <a:ea typeface="Calibri"/>
                <a:cs typeface="Times New Roman" panose="02020603050405020304" pitchFamily="18" charset="0"/>
              </a:rPr>
              <a:t>as applicable, </a:t>
            </a:r>
            <a:r>
              <a:rPr lang="en-US" sz="1700" dirty="0">
                <a:latin typeface="Times New Roman" panose="02020603050405020304" pitchFamily="18" charset="0"/>
                <a:ea typeface="Calibri"/>
                <a:cs typeface="Times New Roman" panose="02020603050405020304" pitchFamily="18" charset="0"/>
              </a:rPr>
              <a:t>to be so sited, designed, constructed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as to avoid </a:t>
            </a:r>
            <a:r>
              <a:rPr lang="en-US" sz="1700" dirty="0" smtClean="0">
                <a:latin typeface="Times New Roman" panose="02020603050405020304" pitchFamily="18" charset="0"/>
                <a:ea typeface="Calibri"/>
                <a:cs typeface="Times New Roman" panose="02020603050405020304" pitchFamily="18" charset="0"/>
              </a:rPr>
              <a:t>contamination (animal,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particular, where necessary:</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ppropriate </a:t>
            </a:r>
            <a:r>
              <a:rPr lang="en-US" sz="1600" dirty="0">
                <a:latin typeface="Times New Roman" panose="02020603050405020304" pitchFamily="18" charset="0"/>
                <a:ea typeface="Calibri"/>
                <a:cs typeface="Times New Roman" panose="02020603050405020304" pitchFamily="18" charset="0"/>
              </a:rPr>
              <a:t>facilities are to be available to maintain adequate personal hygiene </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 contact with food are to be in a sound condition and 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washable, corrosion-resistant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materials	   (or equivalent)</a:t>
            </a:r>
          </a:p>
          <a:p>
            <a:pPr marL="611187" lvl="1" indent="-34290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Adequate </a:t>
            </a:r>
            <a:r>
              <a:rPr lang="en-US" sz="1600" dirty="0">
                <a:latin typeface="Times New Roman" panose="02020603050405020304" pitchFamily="18" charset="0"/>
                <a:ea typeface="Calibri"/>
                <a:cs typeface="Times New Roman" panose="02020603050405020304" pitchFamily="18" charset="0"/>
              </a:rPr>
              <a:t>provision is to be made for the cleaning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disinfecting of working utensils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equipment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722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Where </a:t>
            </a:r>
            <a:r>
              <a:rPr lang="en-US" sz="1600" dirty="0">
                <a:latin typeface="Times New Roman" panose="02020603050405020304" pitchFamily="18" charset="0"/>
                <a:ea typeface="Calibri"/>
                <a:cs typeface="Times New Roman" panose="02020603050405020304" pitchFamily="18" charset="0"/>
              </a:rPr>
              <a:t>foodstuffs are cleaned as part of the food business' operations, adequate provision is to be made for this to be undertaken </a:t>
            </a:r>
            <a:r>
              <a:rPr lang="en-US" sz="1600" dirty="0" smtClean="0">
                <a:latin typeface="Times New Roman" panose="02020603050405020304" pitchFamily="18" charset="0"/>
                <a:ea typeface="Calibri"/>
                <a:cs typeface="Times New Roman" panose="02020603050405020304" pitchFamily="18" charset="0"/>
              </a:rPr>
              <a:t>hygienically</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n </a:t>
            </a:r>
            <a:r>
              <a:rPr lang="en-US" sz="1600" dirty="0">
                <a:latin typeface="Times New Roman" panose="02020603050405020304" pitchFamily="18" charset="0"/>
                <a:ea typeface="Calibri"/>
                <a:cs typeface="Times New Roman" panose="02020603050405020304" pitchFamily="18" charset="0"/>
              </a:rPr>
              <a:t>adequate </a:t>
            </a:r>
            <a:r>
              <a:rPr lang="en-US" sz="1600" u="sng" dirty="0">
                <a:latin typeface="Times New Roman" panose="02020603050405020304" pitchFamily="18" charset="0"/>
                <a:ea typeface="Calibri"/>
                <a:cs typeface="Times New Roman" panose="02020603050405020304" pitchFamily="18" charset="0"/>
              </a:rPr>
              <a:t>supply of hot and/or cold potable water </a:t>
            </a:r>
            <a:r>
              <a:rPr lang="en-US" sz="1600" dirty="0">
                <a:latin typeface="Times New Roman" panose="02020603050405020304" pitchFamily="18" charset="0"/>
                <a:ea typeface="Calibri"/>
                <a:cs typeface="Times New Roman" panose="02020603050405020304" pitchFamily="18" charset="0"/>
              </a:rPr>
              <a:t>is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arrangements and/or facilities for the hygienic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hazardous and/or inedible substances and waste (whether liquid or solid)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facilities and/or arrangements for maintaining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monitoring suitable food temperature conditions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oodstuffs </a:t>
            </a:r>
            <a:r>
              <a:rPr lang="en-US" sz="1600" dirty="0">
                <a:latin typeface="Times New Roman" panose="02020603050405020304" pitchFamily="18" charset="0"/>
                <a:ea typeface="Calibri"/>
                <a:cs typeface="Times New Roman" panose="02020603050405020304" pitchFamily="18" charset="0"/>
              </a:rPr>
              <a:t>are to be so placed as to avoid the risk of contamination </a:t>
            </a:r>
            <a:r>
              <a:rPr lang="en-US" sz="1600" dirty="0" smtClean="0">
                <a:latin typeface="Times New Roman" panose="02020603050405020304" pitchFamily="18" charset="0"/>
                <a:ea typeface="Calibri"/>
                <a:cs typeface="Times New Roman" panose="02020603050405020304" pitchFamily="18" charset="0"/>
              </a:rPr>
              <a:t>as applicable</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0573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Conveyances and/or containers used for transporting foodstuffs are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to protect foodstuffs from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are, where necessary,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permit adequate cleaning and/or </a:t>
            </a:r>
            <a:r>
              <a:rPr lang="en-US" sz="1700" dirty="0" smtClean="0">
                <a:latin typeface="Times New Roman" panose="02020603050405020304" pitchFamily="18" charset="0"/>
                <a:ea typeface="Calibri"/>
                <a:cs typeface="Times New Roman" panose="02020603050405020304" pitchFamily="18" charset="0"/>
              </a:rPr>
              <a:t>disinfection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Receptacles </a:t>
            </a:r>
            <a:r>
              <a:rPr lang="en-US" sz="1700" dirty="0">
                <a:latin typeface="Times New Roman" panose="02020603050405020304" pitchFamily="18" charset="0"/>
                <a:ea typeface="Calibri"/>
                <a:cs typeface="Times New Roman" panose="02020603050405020304" pitchFamily="18" charset="0"/>
              </a:rPr>
              <a:t>in vehicles and/or containers </a:t>
            </a:r>
            <a:r>
              <a:rPr lang="en-US" sz="1700" u="sng" dirty="0">
                <a:latin typeface="Times New Roman" panose="02020603050405020304" pitchFamily="18" charset="0"/>
                <a:ea typeface="Calibri"/>
                <a:cs typeface="Times New Roman" panose="02020603050405020304" pitchFamily="18" charset="0"/>
              </a:rPr>
              <a:t>are not to be used for transporting anything other than foodstuffs</a:t>
            </a:r>
            <a:r>
              <a:rPr lang="en-US" sz="1700" dirty="0">
                <a:latin typeface="Times New Roman" panose="02020603050405020304" pitchFamily="18" charset="0"/>
                <a:ea typeface="Calibri"/>
                <a:cs typeface="Times New Roman" panose="02020603050405020304" pitchFamily="18" charset="0"/>
              </a:rPr>
              <a:t> where this may result in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conveyances and/or containers are used for transporting anything in addition to foodstuffs or for transporting different foodstuffs at the same time, there is, where necessary, to be </a:t>
            </a:r>
            <a:r>
              <a:rPr lang="en-US" sz="1700" u="sng" dirty="0">
                <a:latin typeface="Times New Roman" panose="02020603050405020304" pitchFamily="18" charset="0"/>
                <a:ea typeface="Calibri"/>
                <a:cs typeface="Times New Roman" panose="02020603050405020304" pitchFamily="18" charset="0"/>
              </a:rPr>
              <a:t>effective separation of </a:t>
            </a:r>
            <a:r>
              <a:rPr lang="en-US" sz="1700" u="sng"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902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12776"/>
            <a:ext cx="8712968" cy="4345580"/>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Bulk </a:t>
            </a:r>
            <a:r>
              <a:rPr lang="en-US" sz="1700" dirty="0">
                <a:latin typeface="Times New Roman" panose="02020603050405020304" pitchFamily="18" charset="0"/>
                <a:ea typeface="Calibri"/>
                <a:cs typeface="Times New Roman" panose="02020603050405020304" pitchFamily="18" charset="0"/>
              </a:rPr>
              <a:t>foodstuffs in liquid, granulate or powder form are to be transported in receptacles and/or containers/tankers reserved for the transport of </a:t>
            </a: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Such containers are to be marked in a clearly visible and indelible fashion, in one or more Community languages, to show that they are used for the transport of foodstuffs, or are to be marked ‘for foodstuffs </a:t>
            </a:r>
            <a:r>
              <a:rPr lang="en-US" sz="1700" dirty="0" smtClean="0">
                <a:latin typeface="Times New Roman" panose="02020603050405020304" pitchFamily="18" charset="0"/>
                <a:ea typeface="Calibri"/>
                <a:cs typeface="Times New Roman" panose="02020603050405020304" pitchFamily="18" charset="0"/>
              </a:rPr>
              <a:t>only’</a:t>
            </a:r>
          </a:p>
          <a:p>
            <a:pPr lvl="0">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conveyances and/or containers have been used for transporting anything other than foodstuffs or for transporting different foodstuffs, there is to be </a:t>
            </a:r>
            <a:r>
              <a:rPr lang="en-US" sz="1700" u="sng" dirty="0">
                <a:latin typeface="Times New Roman" panose="02020603050405020304" pitchFamily="18" charset="0"/>
                <a:ea typeface="Calibri"/>
                <a:cs typeface="Times New Roman" panose="02020603050405020304" pitchFamily="18" charset="0"/>
              </a:rPr>
              <a:t>effective cleaning between loads</a:t>
            </a:r>
            <a:r>
              <a:rPr lang="en-US" sz="1700" dirty="0">
                <a:latin typeface="Times New Roman" panose="02020603050405020304" pitchFamily="18" charset="0"/>
                <a:ea typeface="Calibri"/>
                <a:cs typeface="Times New Roman" panose="02020603050405020304" pitchFamily="18" charset="0"/>
              </a:rPr>
              <a:t> to avoid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in conveyances and/or containers are to be so placed and protected as to minimise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conveyances and/or containers used for transporting food stuffs are to be capable of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allow </a:t>
            </a:r>
            <a:r>
              <a:rPr lang="en-US" sz="1700" dirty="0" smtClean="0">
                <a:latin typeface="Times New Roman" panose="02020603050405020304" pitchFamily="18" charset="0"/>
                <a:ea typeface="Calibri"/>
                <a:cs typeface="Times New Roman" panose="02020603050405020304" pitchFamily="18" charset="0"/>
              </a:rPr>
              <a:t>temperature monitoring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4419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 Equipment requirements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articles, fittings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equipment with which food comes into contact are to:</a:t>
            </a: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effectively cleaned </a:t>
            </a:r>
            <a:r>
              <a:rPr lang="en-US" sz="1600" dirty="0" smtClean="0">
                <a:latin typeface="Times New Roman" panose="02020603050405020304" pitchFamily="18" charset="0"/>
                <a:ea typeface="Calibri"/>
                <a:cs typeface="Times New Roman" panose="02020603050405020304" pitchFamily="18" charset="0"/>
              </a:rPr>
              <a:t>&amp; disinfected at a sufficient frequency to avoid any risk of 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so constructed, be of such materials and 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minimise any risk of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with </a:t>
            </a:r>
            <a:r>
              <a:rPr lang="en-US" sz="1600" dirty="0">
                <a:latin typeface="Times New Roman" panose="02020603050405020304" pitchFamily="18" charset="0"/>
                <a:ea typeface="Calibri"/>
                <a:cs typeface="Times New Roman" panose="02020603050405020304" pitchFamily="18" charset="0"/>
              </a:rPr>
              <a:t>the exception of non-returnable containers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packaging, be so constructed, be of such materials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enable them to be kept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be </a:t>
            </a:r>
            <a:r>
              <a:rPr lang="en-US" sz="1600" dirty="0" smtClean="0">
                <a:latin typeface="Times New Roman" panose="02020603050405020304" pitchFamily="18" charset="0"/>
                <a:ea typeface="Calibri"/>
                <a:cs typeface="Times New Roman" panose="02020603050405020304" pitchFamily="18" charset="0"/>
              </a:rPr>
              <a:t>disinfected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installed in such a manner as to allow adequate cleaning of the </a:t>
            </a:r>
            <a:r>
              <a:rPr lang="en-US" sz="1600" dirty="0" smtClean="0">
                <a:latin typeface="Times New Roman" panose="02020603050405020304" pitchFamily="18" charset="0"/>
                <a:ea typeface="Calibri"/>
                <a:cs typeface="Times New Roman" panose="02020603050405020304" pitchFamily="18" charset="0"/>
              </a:rPr>
              <a:t>equipment &amp; surrounding area</a:t>
            </a:r>
          </a:p>
          <a:p>
            <a:pPr marL="342900" lvl="1" indent="-342900">
              <a:lnSpc>
                <a:spcPct val="115000"/>
              </a:lnSpc>
              <a:spcBef>
                <a:spcPts val="600"/>
              </a:spcBef>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Where necessary, equipment is to be fitted with any appropriate control device to guarantee fulfilment of this Regulation's </a:t>
            </a:r>
            <a:r>
              <a:rPr lang="en-US" sz="1700" dirty="0" smtClean="0">
                <a:latin typeface="Times New Roman" panose="02020603050405020304" pitchFamily="18" charset="0"/>
                <a:ea typeface="Calibri"/>
                <a:cs typeface="Times New Roman" panose="02020603050405020304" pitchFamily="18" charset="0"/>
              </a:rPr>
              <a:t>objectives</a:t>
            </a:r>
            <a:endParaRPr lang="en-US" sz="1700" dirty="0">
              <a:latin typeface="Times New Roman" panose="02020603050405020304" pitchFamily="18" charset="0"/>
              <a:ea typeface="Calibri"/>
              <a:cs typeface="Times New Roman" panose="02020603050405020304" pitchFamily="18" charset="0"/>
            </a:endParaRPr>
          </a:p>
          <a:p>
            <a:pPr marL="342900" lvl="1" indent="-342900">
              <a:lnSpc>
                <a:spcPct val="115000"/>
              </a:lnSpc>
              <a:spcBef>
                <a:spcPts val="600"/>
              </a:spcBef>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chemical additives have to be used to prevent corrosion of equipment and containers, </a:t>
            </a:r>
            <a:r>
              <a:rPr lang="en-US" sz="1700" dirty="0" smtClean="0">
                <a:latin typeface="Times New Roman" panose="02020603050405020304" pitchFamily="18" charset="0"/>
                <a:ea typeface="Calibri"/>
                <a:cs typeface="Times New Roman" panose="02020603050405020304" pitchFamily="18" charset="0"/>
              </a:rPr>
              <a:t>	they are </a:t>
            </a:r>
            <a:r>
              <a:rPr lang="en-US" sz="1700" dirty="0">
                <a:latin typeface="Times New Roman" panose="02020603050405020304" pitchFamily="18" charset="0"/>
                <a:ea typeface="Calibri"/>
                <a:cs typeface="Times New Roman" panose="02020603050405020304" pitchFamily="18" charset="0"/>
              </a:rPr>
              <a:t>to be used in accordance with good practice</a:t>
            </a: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03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628799"/>
            <a:ext cx="8784976" cy="4201565"/>
          </a:xfrm>
        </p:spPr>
        <p:txBody>
          <a:bodyPr>
            <a:normAutofit/>
          </a:bodyPr>
          <a:lstStyle/>
          <a:p>
            <a:pPr marL="0" lvl="0" indent="0" algn="ctr">
              <a:lnSpc>
                <a:spcPct val="115000"/>
              </a:lnSpc>
              <a:spcBef>
                <a:spcPts val="600"/>
              </a:spcBef>
              <a:spcAft>
                <a:spcPts val="1200"/>
              </a:spcAft>
              <a:buNone/>
            </a:pPr>
            <a:r>
              <a:rPr lang="en-US" sz="2000" dirty="0">
                <a:latin typeface="Times New Roman" panose="02020603050405020304" pitchFamily="18" charset="0"/>
                <a:ea typeface="Calibri"/>
                <a:cs typeface="Times New Roman" panose="02020603050405020304" pitchFamily="18" charset="0"/>
              </a:rPr>
              <a:t>REGULATION (EC) No 178/2002 OF THE EUROPEAN PARLIAMENT AND OF THE </a:t>
            </a:r>
            <a:r>
              <a:rPr lang="en-US" sz="2000" dirty="0" smtClean="0">
                <a:latin typeface="Times New Roman" panose="02020603050405020304" pitchFamily="18" charset="0"/>
                <a:ea typeface="Calibri"/>
                <a:cs typeface="Times New Roman" panose="02020603050405020304" pitchFamily="18" charset="0"/>
              </a:rPr>
              <a:t>COUNCIL</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Of 28 January 2002</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“laying </a:t>
            </a:r>
            <a:r>
              <a:rPr lang="en-US" sz="1800" dirty="0">
                <a:latin typeface="Times New Roman" panose="02020603050405020304" pitchFamily="18" charset="0"/>
                <a:ea typeface="Calibri"/>
                <a:cs typeface="Times New Roman" panose="02020603050405020304" pitchFamily="18" charset="0"/>
              </a:rPr>
              <a:t>down the general principles and requirements of food law, establishing the European Food Safety Authority and laying down procedures in matters of food </a:t>
            </a:r>
            <a:r>
              <a:rPr lang="en-US" sz="1800" dirty="0" smtClean="0">
                <a:latin typeface="Times New Roman" panose="02020603050405020304" pitchFamily="18" charset="0"/>
                <a:ea typeface="Calibri"/>
                <a:cs typeface="Times New Roman" panose="02020603050405020304" pitchFamily="18" charset="0"/>
              </a:rPr>
              <a:t>safety”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334009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 Food waste</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waste, non-edible by-products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refuse are to be removed from rooms where food is present as quickly as possible, so as to avoid their </a:t>
            </a:r>
            <a:r>
              <a:rPr lang="en-US" sz="1700" dirty="0" smtClean="0">
                <a:latin typeface="Times New Roman" panose="02020603050405020304" pitchFamily="18" charset="0"/>
                <a:ea typeface="Calibri"/>
                <a:cs typeface="Times New Roman" panose="02020603050405020304" pitchFamily="18" charset="0"/>
              </a:rPr>
              <a:t>accumulation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waste</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&amp; other refuse are </a:t>
            </a:r>
            <a:r>
              <a:rPr lang="en-US" sz="1700" dirty="0">
                <a:latin typeface="Times New Roman" panose="02020603050405020304" pitchFamily="18" charset="0"/>
                <a:ea typeface="Calibri"/>
                <a:cs typeface="Times New Roman" panose="02020603050405020304" pitchFamily="18" charset="0"/>
              </a:rPr>
              <a:t>to be deposited in closable </a:t>
            </a:r>
            <a:r>
              <a:rPr lang="en-US" sz="1700" dirty="0" smtClean="0">
                <a:latin typeface="Times New Roman" panose="02020603050405020304" pitchFamily="18" charset="0"/>
                <a:ea typeface="Calibri"/>
                <a:cs typeface="Times New Roman" panose="02020603050405020304" pitchFamily="18" charset="0"/>
              </a:rPr>
              <a:t>containers (or equivalent), which are </a:t>
            </a:r>
            <a:r>
              <a:rPr lang="en-US" sz="1700" dirty="0">
                <a:latin typeface="Times New Roman" panose="02020603050405020304" pitchFamily="18" charset="0"/>
                <a:ea typeface="Calibri"/>
                <a:cs typeface="Times New Roman" panose="02020603050405020304" pitchFamily="18" charset="0"/>
              </a:rPr>
              <a:t>to be of an appropriate construction, kept in sound condition,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a:t>
            </a:r>
            <a:r>
              <a:rPr lang="en-US" sz="1700" dirty="0" smtClean="0">
                <a:latin typeface="Times New Roman" panose="02020603050405020304" pitchFamily="18" charset="0"/>
                <a:ea typeface="Calibri"/>
                <a:cs typeface="Times New Roman" panose="02020603050405020304" pitchFamily="18" charset="0"/>
              </a:rPr>
              <a:t>disinfect</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for the storage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disposal of food </a:t>
            </a:r>
            <a:r>
              <a:rPr lang="en-US" sz="1700" dirty="0" smtClean="0">
                <a:latin typeface="Times New Roman" panose="02020603050405020304" pitchFamily="18" charset="0"/>
                <a:ea typeface="Calibri"/>
                <a:cs typeface="Times New Roman" panose="02020603050405020304" pitchFamily="18" charset="0"/>
              </a:rPr>
              <a:t>waste &amp; other refuse Refuse </a:t>
            </a:r>
            <a:r>
              <a:rPr lang="en-US" sz="1700" dirty="0">
                <a:latin typeface="Times New Roman" panose="02020603050405020304" pitchFamily="18" charset="0"/>
                <a:ea typeface="Calibri"/>
                <a:cs typeface="Times New Roman" panose="02020603050405020304" pitchFamily="18" charset="0"/>
              </a:rPr>
              <a:t>stores are to be designed and managed in such a way as to enable them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free of animals </a:t>
            </a:r>
            <a:r>
              <a:rPr lang="en-US" sz="1700" dirty="0" smtClean="0">
                <a:latin typeface="Times New Roman" panose="02020603050405020304" pitchFamily="18" charset="0"/>
                <a:ea typeface="Calibri"/>
                <a:cs typeface="Times New Roman" panose="02020603050405020304" pitchFamily="18" charset="0"/>
              </a:rPr>
              <a:t>&amp;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waste is to be eliminated in a hygienic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environmentally friendly way in accordance with Community legislation </a:t>
            </a:r>
            <a:r>
              <a:rPr lang="en-US" sz="1700" dirty="0" smtClean="0">
                <a:latin typeface="Times New Roman" panose="02020603050405020304" pitchFamily="18" charset="0"/>
                <a:ea typeface="Calibri"/>
                <a:cs typeface="Times New Roman" panose="02020603050405020304" pitchFamily="18" charset="0"/>
              </a:rPr>
              <a:t>&amp; is </a:t>
            </a:r>
            <a:r>
              <a:rPr lang="en-US" sz="1700" dirty="0">
                <a:latin typeface="Times New Roman" panose="02020603050405020304" pitchFamily="18" charset="0"/>
                <a:ea typeface="Calibri"/>
                <a:cs typeface="Times New Roman" panose="02020603050405020304" pitchFamily="18" charset="0"/>
              </a:rPr>
              <a:t>not to constitute a direct or indirect source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137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buFont typeface="+mj-lt"/>
              <a:buAutoNum type="arabicPeriod"/>
            </a:pPr>
            <a:r>
              <a:rPr lang="en-US" sz="1700" dirty="0" err="1" smtClean="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 There </a:t>
            </a:r>
            <a:r>
              <a:rPr lang="en-US" sz="1700" dirty="0">
                <a:latin typeface="Times New Roman" panose="02020603050405020304" pitchFamily="18" charset="0"/>
                <a:ea typeface="Calibri"/>
                <a:cs typeface="Times New Roman" panose="02020603050405020304" pitchFamily="18" charset="0"/>
              </a:rPr>
              <a:t>is to be an adequate supply of potable water, which is to be used whenever necessary to ensure that foodstuffs are not </a:t>
            </a:r>
            <a:r>
              <a:rPr lang="en-US" sz="1700" dirty="0" smtClean="0">
                <a:latin typeface="Times New Roman" panose="02020603050405020304" pitchFamily="18" charset="0"/>
                <a:ea typeface="Calibri"/>
                <a:cs typeface="Times New Roman" panose="02020603050405020304" pitchFamily="18" charset="0"/>
              </a:rPr>
              <a:t>contaminated</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ii) Clean </a:t>
            </a:r>
            <a:r>
              <a:rPr lang="en-US" sz="1700" dirty="0">
                <a:latin typeface="Times New Roman" panose="02020603050405020304" pitchFamily="18" charset="0"/>
                <a:ea typeface="Calibri"/>
                <a:cs typeface="Times New Roman" panose="02020603050405020304" pitchFamily="18" charset="0"/>
              </a:rPr>
              <a:t>water may be used with whole fishery </a:t>
            </a:r>
            <a:r>
              <a:rPr lang="en-US" sz="1700" dirty="0" smtClean="0">
                <a:latin typeface="Times New Roman" panose="02020603050405020304" pitchFamily="18" charset="0"/>
                <a:ea typeface="Calibri"/>
                <a:cs typeface="Times New Roman" panose="02020603050405020304" pitchFamily="18" charset="0"/>
              </a:rPr>
              <a:t>products; clean </a:t>
            </a:r>
            <a:r>
              <a:rPr lang="en-US" sz="1700" dirty="0">
                <a:latin typeface="Times New Roman" panose="02020603050405020304" pitchFamily="18" charset="0"/>
                <a:ea typeface="Calibri"/>
                <a:cs typeface="Times New Roman" panose="02020603050405020304" pitchFamily="18" charset="0"/>
              </a:rPr>
              <a:t>seawater may be used with live bivalve molluscs, echinoderms, tunicates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marine gastropods; clean water may also be used for external </a:t>
            </a:r>
            <a:r>
              <a:rPr lang="en-US" sz="1700" dirty="0" smtClean="0">
                <a:latin typeface="Times New Roman" panose="02020603050405020304" pitchFamily="18" charset="0"/>
                <a:ea typeface="Calibri"/>
                <a:cs typeface="Times New Roman" panose="02020603050405020304" pitchFamily="18" charset="0"/>
              </a:rPr>
              <a:t>washing 						              When </a:t>
            </a:r>
            <a:r>
              <a:rPr lang="en-US" sz="1700" dirty="0">
                <a:latin typeface="Times New Roman" panose="02020603050405020304" pitchFamily="18" charset="0"/>
                <a:ea typeface="Calibri"/>
                <a:cs typeface="Times New Roman" panose="02020603050405020304" pitchFamily="18" charset="0"/>
              </a:rPr>
              <a:t>clean water is used, adequate facilities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are to be available for its supply to ensure that such use is not a source of </a:t>
            </a:r>
            <a:r>
              <a:rPr lang="en-US" sz="1700" dirty="0" smtClean="0">
                <a:latin typeface="Times New Roman" panose="02020603050405020304" pitchFamily="18" charset="0"/>
                <a:ea typeface="Calibri"/>
                <a:cs typeface="Times New Roman" panose="02020603050405020304" pitchFamily="18" charset="0"/>
              </a:rPr>
              <a:t>contamination for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foodstuff</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non-potable water is used, for example for fire control, steam production, refrigeration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similar purposes, </a:t>
            </a:r>
            <a:r>
              <a:rPr lang="en-US" sz="1700" u="sng" dirty="0">
                <a:latin typeface="Times New Roman" panose="02020603050405020304" pitchFamily="18" charset="0"/>
                <a:ea typeface="Calibri"/>
                <a:cs typeface="Times New Roman" panose="02020603050405020304" pitchFamily="18" charset="0"/>
              </a:rPr>
              <a:t>it is to circulate in a separate duly identified </a:t>
            </a:r>
            <a:r>
              <a:rPr lang="en-US" sz="1700" u="sng" dirty="0" smtClean="0">
                <a:latin typeface="Times New Roman" panose="02020603050405020304" pitchFamily="18" charset="0"/>
                <a:ea typeface="Calibri"/>
                <a:cs typeface="Times New Roman" panose="02020603050405020304" pitchFamily="18" charset="0"/>
              </a:rPr>
              <a:t>system</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Non-potable water is not to connect with, or allow reflux into, potable water </a:t>
            </a:r>
            <a:r>
              <a:rPr lang="en-US" sz="1700" dirty="0" smtClean="0">
                <a:latin typeface="Times New Roman" panose="02020603050405020304" pitchFamily="18" charset="0"/>
                <a:ea typeface="Calibri"/>
                <a:cs typeface="Times New Roman" panose="02020603050405020304" pitchFamily="18" charset="0"/>
              </a:rPr>
              <a:t>systems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637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Recycled </a:t>
            </a:r>
            <a:r>
              <a:rPr lang="en-US" sz="1700" dirty="0">
                <a:latin typeface="Times New Roman" panose="02020603050405020304" pitchFamily="18" charset="0"/>
                <a:ea typeface="Calibri"/>
                <a:cs typeface="Times New Roman" panose="02020603050405020304" pitchFamily="18" charset="0"/>
              </a:rPr>
              <a:t>water used in processing or as an ingredient is not to present a risk of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It is to be of the same standard as potable water, unless the competent authority is satisfied that the quality of the water cannot affect the </a:t>
            </a:r>
            <a:r>
              <a:rPr lang="en-US" sz="1700" dirty="0" smtClean="0">
                <a:latin typeface="Times New Roman" panose="02020603050405020304" pitchFamily="18" charset="0"/>
                <a:ea typeface="Calibri"/>
                <a:cs typeface="Times New Roman" panose="02020603050405020304" pitchFamily="18" charset="0"/>
              </a:rPr>
              <a:t>foodstuff wholesomeness in </a:t>
            </a:r>
            <a:r>
              <a:rPr lang="en-US" sz="1700" dirty="0">
                <a:latin typeface="Times New Roman" panose="02020603050405020304" pitchFamily="18" charset="0"/>
                <a:ea typeface="Calibri"/>
                <a:cs typeface="Times New Roman" panose="02020603050405020304" pitchFamily="18" charset="0"/>
              </a:rPr>
              <a:t>its finished </a:t>
            </a:r>
            <a:r>
              <a:rPr lang="en-US" sz="1700" dirty="0" smtClean="0">
                <a:latin typeface="Times New Roman" panose="02020603050405020304" pitchFamily="18" charset="0"/>
                <a:ea typeface="Calibri"/>
                <a:cs typeface="Times New Roman" panose="02020603050405020304" pitchFamily="18" charset="0"/>
              </a:rPr>
              <a:t>form</a:t>
            </a:r>
          </a:p>
          <a:p>
            <a:pPr lvl="0">
              <a:lnSpc>
                <a:spcPct val="115000"/>
              </a:lnSpc>
              <a:spcBef>
                <a:spcPts val="600"/>
              </a:spcBef>
              <a:spcAft>
                <a:spcPts val="600"/>
              </a:spcAft>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Ice which comes into contact with food or which may contaminate food is to be made from potable water or, when used to chill whole fishery products, clean </a:t>
            </a:r>
            <a:r>
              <a:rPr lang="en-US" sz="1700" dirty="0" smtClean="0">
                <a:latin typeface="Times New Roman" panose="02020603050405020304" pitchFamily="18" charset="0"/>
                <a:ea typeface="Calibri"/>
                <a:cs typeface="Times New Roman" panose="02020603050405020304" pitchFamily="18" charset="0"/>
              </a:rPr>
              <a:t>water		    </a:t>
            </a:r>
            <a:r>
              <a:rPr lang="en-US" sz="1700" dirty="0">
                <a:latin typeface="Times New Roman" panose="02020603050405020304" pitchFamily="18" charset="0"/>
                <a:ea typeface="Calibri"/>
                <a:cs typeface="Times New Roman" panose="02020603050405020304" pitchFamily="18" charset="0"/>
              </a:rPr>
              <a:t>It is to be made, handled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stored under conditions that protect it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Steam </a:t>
            </a:r>
            <a:r>
              <a:rPr lang="en-US" sz="1700" dirty="0">
                <a:latin typeface="Times New Roman" panose="02020603050405020304" pitchFamily="18" charset="0"/>
                <a:ea typeface="Calibri"/>
                <a:cs typeface="Times New Roman" panose="02020603050405020304" pitchFamily="18" charset="0"/>
              </a:rPr>
              <a:t>used directly in contact with food is not to contain any substance that presents a hazard to health or is likely to contaminate the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heat treatment is applied to foodstuffs in hermetically sealed containers it is to be ensured that water used to cool the containers after heat treatment is not a source of contamination for the foodstuff</a:t>
            </a:r>
          </a:p>
          <a:p>
            <a:pPr lvl="0">
              <a:lnSpc>
                <a:spcPct val="115000"/>
              </a:lnSpc>
              <a:spcBef>
                <a:spcPts val="600"/>
              </a:spcBef>
              <a:buFont typeface="+mj-lt"/>
              <a:buAutoNum type="arabicPeriod" startAt="3"/>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27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VIII: Personal hygiene</a:t>
            </a:r>
          </a:p>
          <a:p>
            <a:pPr lvl="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Every person working in a food-handling area is to maintain a high degree of personal cleanliness and is to wear suitable,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protective </a:t>
            </a:r>
            <a:r>
              <a:rPr lang="en-US" sz="1700" dirty="0" smtClean="0">
                <a:latin typeface="Times New Roman" panose="02020603050405020304" pitchFamily="18" charset="0"/>
                <a:ea typeface="Calibri"/>
                <a:cs typeface="Times New Roman" panose="02020603050405020304" pitchFamily="18" charset="0"/>
              </a:rPr>
              <a:t>clothing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No </a:t>
            </a:r>
            <a:r>
              <a:rPr lang="en-US" sz="1700" dirty="0">
                <a:latin typeface="Times New Roman" panose="02020603050405020304" pitchFamily="18" charset="0"/>
                <a:ea typeface="Calibri"/>
                <a:cs typeface="Times New Roman" panose="02020603050405020304" pitchFamily="18" charset="0"/>
              </a:rPr>
              <a:t>person suffering from, or being a carrier of a disease likely to be transmitted through food or afflicted, for example, with infected wounds, skin infections, sores or diarrhoea is to be permitted to handle food or enter any food-handling area in any capacity if there is any likelihood of direct or indirect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Any person so affected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employed in a food business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who is likely to come into contact with food is to report immediately the illness or symptoms,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if possible their causes, to the food business operator</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8970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food business operator is not to accept raw materials or </a:t>
            </a:r>
            <a:r>
              <a:rPr lang="en-US" sz="1700" dirty="0" smtClean="0">
                <a:latin typeface="Times New Roman" panose="02020603050405020304" pitchFamily="18" charset="0"/>
                <a:ea typeface="Calibri"/>
                <a:cs typeface="Times New Roman" panose="02020603050405020304" pitchFamily="18" charset="0"/>
              </a:rPr>
              <a:t>ingredients </a:t>
            </a:r>
            <a:r>
              <a:rPr lang="en-US" sz="1700" dirty="0">
                <a:latin typeface="Times New Roman" panose="02020603050405020304" pitchFamily="18" charset="0"/>
                <a:ea typeface="Calibri"/>
                <a:cs typeface="Times New Roman" panose="02020603050405020304" pitchFamily="18" charset="0"/>
              </a:rPr>
              <a:t>or any other material used in processing products, if they are known to be, or might reasonably be expected to </a:t>
            </a:r>
            <a:r>
              <a:rPr lang="en-US" sz="1700" dirty="0" smtClean="0">
                <a:latin typeface="Times New Roman" panose="02020603050405020304" pitchFamily="18" charset="0"/>
                <a:ea typeface="Calibri"/>
                <a:cs typeface="Times New Roman" panose="02020603050405020304" pitchFamily="18" charset="0"/>
              </a:rPr>
              <a:t>be </a:t>
            </a:r>
            <a:r>
              <a:rPr lang="en-US" sz="1700" u="sng" dirty="0">
                <a:latin typeface="Times New Roman" panose="02020603050405020304" pitchFamily="18" charset="0"/>
                <a:ea typeface="Calibri"/>
                <a:cs typeface="Times New Roman" panose="02020603050405020304" pitchFamily="18" charset="0"/>
              </a:rPr>
              <a:t>contaminated with parasites, pathogenic microorganisms or toxic, decomposed or foreign substances to such an extent that</a:t>
            </a:r>
            <a:r>
              <a:rPr lang="en-US" sz="1700" dirty="0">
                <a:latin typeface="Times New Roman" panose="02020603050405020304" pitchFamily="18" charset="0"/>
                <a:ea typeface="Calibri"/>
                <a:cs typeface="Times New Roman" panose="02020603050405020304" pitchFamily="18" charset="0"/>
              </a:rPr>
              <a:t>, even after </a:t>
            </a:r>
            <a:r>
              <a:rPr lang="en-US" sz="1700" dirty="0" smtClean="0">
                <a:latin typeface="Times New Roman" panose="02020603050405020304" pitchFamily="18" charset="0"/>
                <a:ea typeface="Calibri"/>
                <a:cs typeface="Times New Roman" panose="02020603050405020304" pitchFamily="18" charset="0"/>
              </a:rPr>
              <a:t>hygienically </a:t>
            </a:r>
            <a:r>
              <a:rPr lang="en-US" sz="1700" dirty="0">
                <a:latin typeface="Times New Roman" panose="02020603050405020304" pitchFamily="18" charset="0"/>
                <a:ea typeface="Calibri"/>
                <a:cs typeface="Times New Roman" panose="02020603050405020304" pitchFamily="18" charset="0"/>
              </a:rPr>
              <a:t>applied normal sorting and/or preparatory or processing procedures, the final product would be unfit for human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Raw </a:t>
            </a:r>
            <a:r>
              <a:rPr lang="en-US" sz="1700" dirty="0">
                <a:latin typeface="Times New Roman" panose="02020603050405020304" pitchFamily="18" charset="0"/>
                <a:ea typeface="Calibri"/>
                <a:cs typeface="Times New Roman" panose="02020603050405020304" pitchFamily="18" charset="0"/>
              </a:rPr>
              <a:t>materials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 ingredients stored in a food business are to be kept in appropriate conditions designed to prevent harmful deterioration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protect them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At </a:t>
            </a:r>
            <a:r>
              <a:rPr lang="en-US" sz="1700" dirty="0">
                <a:latin typeface="Times New Roman" panose="02020603050405020304" pitchFamily="18" charset="0"/>
                <a:ea typeface="Calibri"/>
                <a:cs typeface="Times New Roman" panose="02020603050405020304" pitchFamily="18" charset="0"/>
              </a:rPr>
              <a:t>all stages of production, processing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distribution, food is to be protected against any contamination likely to render the food unfit for human consumption, injurious to health or contaminated in such a way that it would be unreasonable to expect it to be </a:t>
            </a:r>
            <a:r>
              <a:rPr lang="en-US" sz="1700" dirty="0" smtClean="0">
                <a:latin typeface="Times New Roman" panose="02020603050405020304" pitchFamily="18" charset="0"/>
                <a:ea typeface="Calibri"/>
                <a:cs typeface="Times New Roman" panose="02020603050405020304" pitchFamily="18" charset="0"/>
              </a:rPr>
              <a:t>consumed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procedures are to be in place to control </a:t>
            </a:r>
            <a:r>
              <a:rPr lang="en-US" sz="1700" dirty="0" smtClean="0">
                <a:latin typeface="Times New Roman" panose="02020603050405020304" pitchFamily="18" charset="0"/>
                <a:ea typeface="Calibri"/>
                <a:cs typeface="Times New Roman" panose="02020603050405020304" pitchFamily="18" charset="0"/>
              </a:rPr>
              <a:t>pests &amp; to </a:t>
            </a:r>
            <a:r>
              <a:rPr lang="en-US" sz="1700" dirty="0">
                <a:latin typeface="Times New Roman" panose="02020603050405020304" pitchFamily="18" charset="0"/>
                <a:ea typeface="Calibri"/>
                <a:cs typeface="Times New Roman" panose="02020603050405020304" pitchFamily="18" charset="0"/>
              </a:rPr>
              <a:t>prevent domestic animals from </a:t>
            </a:r>
            <a:r>
              <a:rPr lang="en-US" sz="1700" dirty="0" smtClean="0">
                <a:latin typeface="Times New Roman" panose="02020603050405020304" pitchFamily="18" charset="0"/>
                <a:ea typeface="Calibri"/>
                <a:cs typeface="Times New Roman" panose="02020603050405020304" pitchFamily="18" charset="0"/>
              </a:rPr>
              <a:t>	having </a:t>
            </a:r>
            <a:r>
              <a:rPr lang="en-US" sz="1700" dirty="0">
                <a:latin typeface="Times New Roman" panose="02020603050405020304" pitchFamily="18" charset="0"/>
                <a:ea typeface="Calibri"/>
                <a:cs typeface="Times New Roman" panose="02020603050405020304" pitchFamily="18" charset="0"/>
              </a:rPr>
              <a:t>access to places where food is prepared, handled or </a:t>
            </a:r>
            <a:r>
              <a:rPr lang="en-US" sz="1700" dirty="0" smtClean="0">
                <a:latin typeface="Times New Roman" panose="02020603050405020304" pitchFamily="18" charset="0"/>
                <a:ea typeface="Calibri"/>
                <a:cs typeface="Times New Roman" panose="02020603050405020304" pitchFamily="18" charset="0"/>
              </a:rPr>
              <a:t>stored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4894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startAt="5"/>
            </a:pPr>
            <a:r>
              <a:rPr lang="en-US" sz="1700" dirty="0">
                <a:latin typeface="Times New Roman" panose="02020603050405020304" pitchFamily="18" charset="0"/>
                <a:ea typeface="Calibri"/>
                <a:cs typeface="Times New Roman" panose="02020603050405020304" pitchFamily="18" charset="0"/>
              </a:rPr>
              <a:t>Raw materials, ingredients, intermediate 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finished products likely to support the reproduction of pathogenic micro-organisms or the formation of toxins are not to be kept at temperatures that might result in a risk to </a:t>
            </a:r>
            <a:r>
              <a:rPr lang="en-US" sz="1700" dirty="0" smtClean="0">
                <a:latin typeface="Times New Roman" panose="02020603050405020304" pitchFamily="18" charset="0"/>
                <a:ea typeface="Calibri"/>
                <a:cs typeface="Times New Roman" panose="02020603050405020304" pitchFamily="18" charset="0"/>
              </a:rPr>
              <a:t>health 				                 The </a:t>
            </a:r>
            <a:r>
              <a:rPr lang="en-US" sz="1700" dirty="0">
                <a:latin typeface="Times New Roman" panose="02020603050405020304" pitchFamily="18" charset="0"/>
                <a:ea typeface="Calibri"/>
                <a:cs typeface="Times New Roman" panose="02020603050405020304" pitchFamily="18" charset="0"/>
              </a:rPr>
              <a:t>cold chain is not to be </a:t>
            </a:r>
            <a:r>
              <a:rPr lang="en-US" sz="1700" dirty="0" smtClean="0">
                <a:latin typeface="Times New Roman" panose="02020603050405020304" pitchFamily="18" charset="0"/>
                <a:ea typeface="Calibri"/>
                <a:cs typeface="Times New Roman" panose="02020603050405020304" pitchFamily="18" charset="0"/>
              </a:rPr>
              <a:t>interrupted, but </a:t>
            </a:r>
            <a:r>
              <a:rPr lang="en-US" sz="1700" dirty="0">
                <a:latin typeface="Times New Roman" panose="02020603050405020304" pitchFamily="18" charset="0"/>
                <a:ea typeface="Calibri"/>
                <a:cs typeface="Times New Roman" panose="02020603050405020304" pitchFamily="18" charset="0"/>
              </a:rPr>
              <a:t>limited periods outside temperature control are permitted, to accommodate the practicalities of handling during preparation, transport, storage, display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service of food, provided that it does not result in a risk to </a:t>
            </a:r>
            <a:r>
              <a:rPr lang="en-US" sz="1700" dirty="0" smtClean="0">
                <a:latin typeface="Times New Roman" panose="02020603050405020304" pitchFamily="18" charset="0"/>
                <a:ea typeface="Calibri"/>
                <a:cs typeface="Times New Roman" panose="02020603050405020304" pitchFamily="18" charset="0"/>
              </a:rPr>
              <a:t>health 	</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Food </a:t>
            </a:r>
            <a:r>
              <a:rPr lang="en-US" sz="1700" dirty="0">
                <a:latin typeface="Times New Roman" panose="02020603050405020304" pitchFamily="18" charset="0"/>
                <a:ea typeface="Calibri"/>
                <a:cs typeface="Times New Roman" panose="02020603050405020304" pitchFamily="18" charset="0"/>
              </a:rPr>
              <a:t>businesses manufacturing, handling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wrapping processed foodstuffs are to have suitable rooms, large enough for the separate storage of raw materials from processed material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separate refrigerated </a:t>
            </a:r>
            <a:r>
              <a:rPr lang="en-US" sz="1700" dirty="0" smtClean="0">
                <a:latin typeface="Times New Roman" panose="02020603050405020304" pitchFamily="18" charset="0"/>
                <a:ea typeface="Calibri"/>
                <a:cs typeface="Times New Roman" panose="02020603050405020304" pitchFamily="18" charset="0"/>
              </a:rPr>
              <a:t>storage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foodstuffs are to be held or served at chilled temperatures they are to be cooled as quickly as possible following the heat-processing </a:t>
            </a:r>
            <a:r>
              <a:rPr lang="en-US" sz="1700" dirty="0" smtClean="0">
                <a:latin typeface="Times New Roman" panose="02020603050405020304" pitchFamily="18" charset="0"/>
                <a:ea typeface="Calibri"/>
                <a:cs typeface="Times New Roman" panose="02020603050405020304" pitchFamily="18" charset="0"/>
              </a:rPr>
              <a:t>or </a:t>
            </a:r>
            <a:r>
              <a:rPr lang="en-US" sz="1700" dirty="0">
                <a:latin typeface="Times New Roman" panose="02020603050405020304" pitchFamily="18" charset="0"/>
                <a:ea typeface="Calibri"/>
                <a:cs typeface="Times New Roman" panose="02020603050405020304" pitchFamily="18" charset="0"/>
              </a:rPr>
              <a:t>final preparation </a:t>
            </a:r>
            <a:r>
              <a:rPr lang="en-US" sz="1700" dirty="0" smtClean="0">
                <a:latin typeface="Times New Roman" panose="02020603050405020304" pitchFamily="18" charset="0"/>
                <a:ea typeface="Calibri"/>
                <a:cs typeface="Times New Roman" panose="02020603050405020304" pitchFamily="18" charset="0"/>
              </a:rPr>
              <a:t>stage, </a:t>
            </a:r>
            <a:r>
              <a:rPr lang="en-US" sz="1700" dirty="0">
                <a:latin typeface="Times New Roman" panose="02020603050405020304" pitchFamily="18" charset="0"/>
                <a:ea typeface="Calibri"/>
                <a:cs typeface="Times New Roman" panose="02020603050405020304" pitchFamily="18" charset="0"/>
              </a:rPr>
              <a:t>to a temperature </a:t>
            </a:r>
            <a:r>
              <a:rPr lang="en-US" sz="1700" dirty="0" smtClean="0">
                <a:latin typeface="Times New Roman" panose="02020603050405020304" pitchFamily="18" charset="0"/>
                <a:ea typeface="Calibri"/>
                <a:cs typeface="Times New Roman" panose="02020603050405020304" pitchFamily="18" charset="0"/>
              </a:rPr>
              <a:t>which </a:t>
            </a:r>
            <a:r>
              <a:rPr lang="en-US" sz="1700" dirty="0">
                <a:latin typeface="Times New Roman" panose="02020603050405020304" pitchFamily="18" charset="0"/>
                <a:ea typeface="Calibri"/>
                <a:cs typeface="Times New Roman" panose="02020603050405020304" pitchFamily="18" charset="0"/>
              </a:rPr>
              <a:t>does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92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thawing of foodstuffs is to be undertaken in such a way as to minimise the risk of growth of pathogenic microorganisms or the formation of toxins in the </a:t>
            </a:r>
            <a:r>
              <a:rPr lang="en-US" sz="1700" dirty="0" smtClean="0">
                <a:latin typeface="Times New Roman" panose="02020603050405020304" pitchFamily="18" charset="0"/>
                <a:ea typeface="Calibri"/>
                <a:cs typeface="Times New Roman" panose="02020603050405020304" pitchFamily="18" charset="0"/>
              </a:rPr>
              <a:t>foods			 </a:t>
            </a:r>
            <a:r>
              <a:rPr lang="en-US" sz="1700" dirty="0">
                <a:latin typeface="Times New Roman" panose="02020603050405020304" pitchFamily="18" charset="0"/>
                <a:ea typeface="Calibri"/>
                <a:cs typeface="Times New Roman" panose="02020603050405020304" pitchFamily="18" charset="0"/>
              </a:rPr>
              <a:t>During thawing, foods are to be subjected to temperatures that would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Where run-off liquid from the thawing process may present a risk to health it is to be adequately </a:t>
            </a:r>
            <a:r>
              <a:rPr lang="en-US" sz="1700" dirty="0" smtClean="0">
                <a:latin typeface="Times New Roman" panose="02020603050405020304" pitchFamily="18" charset="0"/>
                <a:ea typeface="Calibri"/>
                <a:cs typeface="Times New Roman" panose="02020603050405020304" pitchFamily="18" charset="0"/>
              </a:rPr>
              <a:t>drained 						       Following </a:t>
            </a:r>
            <a:r>
              <a:rPr lang="en-US" sz="1700" dirty="0">
                <a:latin typeface="Times New Roman" panose="02020603050405020304" pitchFamily="18" charset="0"/>
                <a:ea typeface="Calibri"/>
                <a:cs typeface="Times New Roman" panose="02020603050405020304" pitchFamily="18" charset="0"/>
              </a:rPr>
              <a:t>thawing, food is to be handled in such a manner as to minimise the risk of growth of pathogenic microorganisms or the formation of </a:t>
            </a:r>
            <a:r>
              <a:rPr lang="en-US" sz="1700" dirty="0" smtClean="0">
                <a:latin typeface="Times New Roman" panose="02020603050405020304" pitchFamily="18" charset="0"/>
                <a:ea typeface="Calibri"/>
                <a:cs typeface="Times New Roman" panose="02020603050405020304" pitchFamily="18" charset="0"/>
              </a:rPr>
              <a:t>toxins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Hazardous </a:t>
            </a:r>
            <a:r>
              <a:rPr lang="en-US" sz="1700" dirty="0">
                <a:latin typeface="Times New Roman" panose="02020603050405020304" pitchFamily="18" charset="0"/>
                <a:ea typeface="Calibri"/>
                <a:cs typeface="Times New Roman" panose="02020603050405020304" pitchFamily="18" charset="0"/>
              </a:rPr>
              <a:t>and/or inedible substances, including animal feed, are to be adequately labelled and stored in separate and secure </a:t>
            </a:r>
            <a:r>
              <a:rPr lang="en-US" sz="1700" dirty="0" smtClean="0">
                <a:latin typeface="Times New Roman" panose="02020603050405020304" pitchFamily="18" charset="0"/>
                <a:ea typeface="Calibri"/>
                <a:cs typeface="Times New Roman" panose="02020603050405020304" pitchFamily="18" charset="0"/>
              </a:rPr>
              <a:t>containers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572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a:t>
            </a:r>
            <a:r>
              <a:rPr lang="en-US" sz="1800" b="1" u="sng" dirty="0">
                <a:latin typeface="Times New Roman" panose="02020603050405020304" pitchFamily="18" charset="0"/>
                <a:ea typeface="Calibri"/>
                <a:cs typeface="Times New Roman" panose="02020603050405020304" pitchFamily="18" charset="0"/>
              </a:rPr>
              <a:t>: Provisions applicable to the wrapping and packaging of foodstuffs</a:t>
            </a:r>
            <a:endParaRPr lang="en-US" sz="18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Materials </a:t>
            </a:r>
            <a:r>
              <a:rPr lang="en-US" sz="1700" dirty="0">
                <a:latin typeface="Times New Roman" panose="02020603050405020304" pitchFamily="18" charset="0"/>
                <a:ea typeface="Calibri"/>
                <a:cs typeface="Times New Roman" panose="02020603050405020304" pitchFamily="18" charset="0"/>
              </a:rPr>
              <a:t>used for wrapping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packaging are not to be a source of contamination</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t>
            </a:r>
            <a:r>
              <a:rPr lang="en-US" sz="1700" dirty="0">
                <a:latin typeface="Times New Roman" panose="02020603050405020304" pitchFamily="18" charset="0"/>
                <a:ea typeface="Calibri"/>
                <a:cs typeface="Times New Roman" panose="02020603050405020304" pitchFamily="18" charset="0"/>
              </a:rPr>
              <a:t>materials are to be stored in such a manner that they are not exposed to a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operations are to be carried out so as to avoid contamination of the </a:t>
            </a:r>
            <a:r>
              <a:rPr lang="en-US" sz="1700" dirty="0" smtClean="0">
                <a:latin typeface="Times New Roman" panose="02020603050405020304" pitchFamily="18" charset="0"/>
                <a:ea typeface="Calibri"/>
                <a:cs typeface="Times New Roman" panose="02020603050405020304" pitchFamily="18" charset="0"/>
              </a:rPr>
              <a:t>products 							            Where </a:t>
            </a:r>
            <a:r>
              <a:rPr lang="en-US" sz="1700" dirty="0">
                <a:latin typeface="Times New Roman" panose="02020603050405020304" pitchFamily="18" charset="0"/>
                <a:ea typeface="Calibri"/>
                <a:cs typeface="Times New Roman" panose="02020603050405020304" pitchFamily="18" charset="0"/>
              </a:rPr>
              <a:t>appropriate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 particular in the case of cans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glass jars, the integrity of the container's construction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its cleanliness is to be </a:t>
            </a:r>
            <a:r>
              <a:rPr lang="en-US" sz="1700" dirty="0" smtClean="0">
                <a:latin typeface="Times New Roman" panose="02020603050405020304" pitchFamily="18" charset="0"/>
                <a:ea typeface="Calibri"/>
                <a:cs typeface="Times New Roman" panose="02020603050405020304" pitchFamily="18" charset="0"/>
              </a:rPr>
              <a:t>assured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material re-used for foodstuffs is to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disinfect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3112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 Heat treatment of food placed in hermetically sealed containers</a:t>
            </a:r>
          </a:p>
          <a:p>
            <a:pPr lvl="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A</a:t>
            </a:r>
            <a:r>
              <a:rPr lang="en-US" sz="1700" dirty="0" smtClean="0">
                <a:latin typeface="Times New Roman" panose="02020603050405020304" pitchFamily="18" charset="0"/>
                <a:ea typeface="Calibri"/>
                <a:cs typeface="Times New Roman" panose="02020603050405020304" pitchFamily="18" charset="0"/>
              </a:rPr>
              <a:t>ny </a:t>
            </a:r>
            <a:r>
              <a:rPr lang="en-US" sz="1700" dirty="0">
                <a:latin typeface="Times New Roman" panose="02020603050405020304" pitchFamily="18" charset="0"/>
                <a:ea typeface="Calibri"/>
                <a:cs typeface="Times New Roman" panose="02020603050405020304" pitchFamily="18" charset="0"/>
              </a:rPr>
              <a:t>heat treatment process used to process an unprocessed product or to process further a processed product is:</a:t>
            </a:r>
          </a:p>
          <a:p>
            <a:pPr marL="0" lvl="0" indent="0">
              <a:lnSpc>
                <a:spcPct val="115000"/>
              </a:lnSpc>
              <a:spcBef>
                <a:spcPts val="600"/>
              </a:spcBef>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a:t>
            </a:r>
            <a:r>
              <a:rPr lang="en-US" sz="1700" dirty="0">
                <a:latin typeface="Times New Roman" panose="02020603050405020304" pitchFamily="18" charset="0"/>
                <a:ea typeface="Calibri"/>
                <a:cs typeface="Times New Roman" panose="02020603050405020304" pitchFamily="18" charset="0"/>
              </a:rPr>
              <a:t>) to raise every party of the product treated to a given temperature for a given period of </a:t>
            </a:r>
            <a:r>
              <a:rPr lang="en-US" sz="1700" dirty="0" smtClean="0">
                <a:latin typeface="Times New Roman" panose="02020603050405020304" pitchFamily="18" charset="0"/>
                <a:ea typeface="Calibri"/>
                <a:cs typeface="Times New Roman" panose="02020603050405020304" pitchFamily="18" charset="0"/>
              </a:rPr>
              <a:t>time  </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&amp; b</a:t>
            </a:r>
            <a:r>
              <a:rPr lang="en-US" sz="1700" dirty="0">
                <a:latin typeface="Times New Roman" panose="02020603050405020304" pitchFamily="18" charset="0"/>
                <a:ea typeface="Calibri"/>
                <a:cs typeface="Times New Roman" panose="02020603050405020304" pitchFamily="18" charset="0"/>
              </a:rPr>
              <a:t>) to prevent the product from becoming contaminated during the </a:t>
            </a:r>
            <a:r>
              <a:rPr lang="en-US" sz="1700" dirty="0" smtClean="0">
                <a:latin typeface="Times New Roman" panose="02020603050405020304" pitchFamily="18" charset="0"/>
                <a:ea typeface="Calibri"/>
                <a:cs typeface="Times New Roman" panose="02020603050405020304" pitchFamily="18" charset="0"/>
              </a:rPr>
              <a:t>process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o </a:t>
            </a:r>
            <a:r>
              <a:rPr lang="en-US" sz="1700" dirty="0">
                <a:latin typeface="Times New Roman" panose="02020603050405020304" pitchFamily="18" charset="0"/>
                <a:ea typeface="Calibri"/>
                <a:cs typeface="Times New Roman" panose="02020603050405020304" pitchFamily="18" charset="0"/>
              </a:rPr>
              <a:t>ensure that the process employed achieves the desired objectives, food business operators are to check regularly the main relevant parameters (particularly temperature, pressure, sealing and microbiology), </a:t>
            </a:r>
            <a:r>
              <a:rPr lang="en-US" sz="1700" dirty="0" smtClean="0">
                <a:latin typeface="Times New Roman" panose="02020603050405020304" pitchFamily="18" charset="0"/>
                <a:ea typeface="Calibri"/>
                <a:cs typeface="Times New Roman" panose="02020603050405020304" pitchFamily="18" charset="0"/>
              </a:rPr>
              <a:t>including by the </a:t>
            </a:r>
            <a:r>
              <a:rPr lang="en-US" sz="1700" dirty="0">
                <a:latin typeface="Times New Roman" panose="02020603050405020304" pitchFamily="18" charset="0"/>
                <a:ea typeface="Calibri"/>
                <a:cs typeface="Times New Roman" panose="02020603050405020304" pitchFamily="18" charset="0"/>
              </a:rPr>
              <a:t>use of automatic </a:t>
            </a:r>
            <a:r>
              <a:rPr lang="en-US" sz="1700" dirty="0" smtClean="0">
                <a:latin typeface="Times New Roman" panose="02020603050405020304" pitchFamily="18" charset="0"/>
                <a:ea typeface="Calibri"/>
                <a:cs typeface="Times New Roman" panose="02020603050405020304" pitchFamily="18" charset="0"/>
              </a:rPr>
              <a:t>devices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he heat process </a:t>
            </a:r>
            <a:r>
              <a:rPr lang="en-US" sz="1700" dirty="0">
                <a:latin typeface="Times New Roman" panose="02020603050405020304" pitchFamily="18" charset="0"/>
                <a:ea typeface="Calibri"/>
                <a:cs typeface="Times New Roman" panose="02020603050405020304" pitchFamily="18" charset="0"/>
              </a:rPr>
              <a:t>used should conform to an internationally recognised standard </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2933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XII: Training</a:t>
            </a: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Food business operators are to ensure:</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food handlers are supervised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instructed and/or trained in food hygiene matters </a:t>
            </a:r>
            <a:r>
              <a:rPr lang="en-US" sz="1700" dirty="0" smtClean="0">
                <a:latin typeface="Times New Roman" panose="02020603050405020304" pitchFamily="18" charset="0"/>
                <a:ea typeface="Calibri"/>
                <a:cs typeface="Times New Roman" panose="02020603050405020304" pitchFamily="18" charset="0"/>
              </a:rPr>
              <a:t>in relation to </a:t>
            </a:r>
            <a:r>
              <a:rPr lang="en-US" sz="1700" dirty="0">
                <a:latin typeface="Times New Roman" panose="02020603050405020304" pitchFamily="18" charset="0"/>
                <a:ea typeface="Calibri"/>
                <a:cs typeface="Times New Roman" panose="02020603050405020304" pitchFamily="18" charset="0"/>
              </a:rPr>
              <a:t>their work </a:t>
            </a:r>
            <a:r>
              <a:rPr lang="en-US" sz="1700" dirty="0" smtClean="0">
                <a:latin typeface="Times New Roman" panose="02020603050405020304" pitchFamily="18" charset="0"/>
                <a:ea typeface="Calibri"/>
                <a:cs typeface="Times New Roman" panose="02020603050405020304" pitchFamily="18" charset="0"/>
              </a:rPr>
              <a:t>activity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those responsible for the development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maintenance of the </a:t>
            </a:r>
            <a:r>
              <a:rPr lang="en-US" sz="1700" dirty="0" smtClean="0">
                <a:latin typeface="Times New Roman" panose="02020603050405020304" pitchFamily="18" charset="0"/>
                <a:ea typeface="Calibri"/>
                <a:cs typeface="Times New Roman" panose="02020603050405020304" pitchFamily="18" charset="0"/>
              </a:rPr>
              <a:t>HACCP-based procedure or </a:t>
            </a:r>
            <a:r>
              <a:rPr lang="en-US" sz="1700" dirty="0">
                <a:latin typeface="Times New Roman" panose="02020603050405020304" pitchFamily="18" charset="0"/>
                <a:ea typeface="Calibri"/>
                <a:cs typeface="Times New Roman" panose="02020603050405020304" pitchFamily="18" charset="0"/>
              </a:rPr>
              <a:t>for the operation of relevant guides have received adequate training in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any requirements of national law concerning training programmes for persons working in certain food sectors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24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400" b="1" u="sng" dirty="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2400" b="1" dirty="0">
                <a:latin typeface="Times New Roman" panose="02020603050405020304" pitchFamily="18" charset="0"/>
                <a:ea typeface="Calibri"/>
                <a:cs typeface="Times New Roman" panose="02020603050405020304" pitchFamily="18" charset="0"/>
              </a:rPr>
              <a:t>Aim and scope</a:t>
            </a: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1. This Regulation </a:t>
            </a:r>
            <a:r>
              <a:rPr lang="en-US" sz="1800" b="1" dirty="0">
                <a:latin typeface="Times New Roman" panose="02020603050405020304" pitchFamily="18" charset="0"/>
                <a:ea typeface="Calibri"/>
                <a:cs typeface="Times New Roman" panose="02020603050405020304" pitchFamily="18" charset="0"/>
              </a:rPr>
              <a:t>provides the basis for the assurance of a high level of protection of human health and consumers' interest in relation to food</a:t>
            </a:r>
            <a:r>
              <a:rPr lang="en-US" sz="1800" dirty="0">
                <a:latin typeface="Times New Roman" panose="02020603050405020304" pitchFamily="18" charset="0"/>
                <a:ea typeface="Calibri"/>
                <a:cs typeface="Times New Roman" panose="02020603050405020304" pitchFamily="18" charset="0"/>
              </a:rPr>
              <a:t>, taking into account in particular the diversity in the supply of food including traditional products, whilst ensuring the effective functioning of the internal market. It establishes common principles and responsibilities, the means to provide a strong science base, efficient organizational arrangements and procedures to underpin decision- making in matters of food and feed </a:t>
            </a:r>
            <a:r>
              <a:rPr lang="en-US" sz="1800" dirty="0" smtClean="0">
                <a:latin typeface="Times New Roman" panose="02020603050405020304" pitchFamily="18" charset="0"/>
                <a:ea typeface="Calibri"/>
                <a:cs typeface="Times New Roman" panose="02020603050405020304" pitchFamily="18" charset="0"/>
              </a:rPr>
              <a:t>safety</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2. For the purposes of paragraph 1, this Regulation lays down </a:t>
            </a:r>
            <a:r>
              <a:rPr lang="en-US" sz="1800" b="1" dirty="0">
                <a:latin typeface="Times New Roman" panose="02020603050405020304" pitchFamily="18" charset="0"/>
                <a:ea typeface="Calibri"/>
                <a:cs typeface="Times New Roman" panose="02020603050405020304" pitchFamily="18" charset="0"/>
              </a:rPr>
              <a:t>the general principles governing food and feed in general, and food and feed safety in particular, at Community and national </a:t>
            </a:r>
            <a:r>
              <a:rPr lang="en-US" sz="1800" b="1" dirty="0" smtClean="0">
                <a:latin typeface="Times New Roman" panose="02020603050405020304" pitchFamily="18" charset="0"/>
                <a:ea typeface="Calibri"/>
                <a:cs typeface="Times New Roman" panose="02020603050405020304" pitchFamily="18" charset="0"/>
              </a:rPr>
              <a:t>level</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establishes the </a:t>
            </a:r>
            <a:r>
              <a:rPr lang="en-US" sz="1800" b="1" dirty="0">
                <a:latin typeface="Times New Roman" panose="02020603050405020304" pitchFamily="18" charset="0"/>
                <a:ea typeface="Calibri"/>
                <a:cs typeface="Times New Roman" panose="02020603050405020304" pitchFamily="18" charset="0"/>
              </a:rPr>
              <a:t>European Food Safety </a:t>
            </a:r>
            <a:r>
              <a:rPr lang="en-US" sz="1800" b="1" dirty="0" smtClean="0">
                <a:latin typeface="Times New Roman" panose="02020603050405020304" pitchFamily="18" charset="0"/>
                <a:ea typeface="Calibri"/>
                <a:cs typeface="Times New Roman" panose="02020603050405020304" pitchFamily="18" charset="0"/>
              </a:rPr>
              <a:t>Authority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lays down</a:t>
            </a:r>
            <a:r>
              <a:rPr lang="en-US" sz="1800" b="1" dirty="0">
                <a:latin typeface="Times New Roman" panose="02020603050405020304" pitchFamily="18" charset="0"/>
                <a:ea typeface="Calibri"/>
                <a:cs typeface="Times New Roman" panose="02020603050405020304" pitchFamily="18" charset="0"/>
              </a:rPr>
              <a:t> procedures for matters with a direct or indirect impact on food and feed </a:t>
            </a:r>
            <a:r>
              <a:rPr lang="en-US" sz="1800" b="1" dirty="0" smtClean="0">
                <a:latin typeface="Times New Roman" panose="02020603050405020304" pitchFamily="18" charset="0"/>
                <a:ea typeface="Calibri"/>
                <a:cs typeface="Times New Roman" panose="02020603050405020304" pitchFamily="18" charset="0"/>
              </a:rPr>
              <a:t>safety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3. This Regulation </a:t>
            </a:r>
            <a:r>
              <a:rPr lang="en-US" sz="1800" b="1" dirty="0">
                <a:latin typeface="Times New Roman" panose="02020603050405020304" pitchFamily="18" charset="0"/>
                <a:ea typeface="Calibri"/>
                <a:cs typeface="Times New Roman" panose="02020603050405020304" pitchFamily="18" charset="0"/>
              </a:rPr>
              <a:t>shall apply to all stages of production, processing and distribution of food and feed</a:t>
            </a:r>
            <a:r>
              <a:rPr lang="en-US" sz="1800" dirty="0">
                <a:latin typeface="Times New Roman" panose="02020603050405020304" pitchFamily="18" charset="0"/>
                <a:ea typeface="Calibri"/>
                <a:cs typeface="Times New Roman" panose="02020603050405020304" pitchFamily="18" charset="0"/>
              </a:rPr>
              <a:t>. It shall not apply to primary production for private domestic use or to the domestic preparation, handling or storage of food for private domestic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val="28327853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07504" y="1988840"/>
            <a:ext cx="391857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1484784"/>
            <a:ext cx="4320480" cy="49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160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a:t>
            </a:r>
            <a:r>
              <a:rPr lang="en-US" sz="2000" b="1" dirty="0" smtClean="0">
                <a:latin typeface="Times New Roman" panose="02020603050405020304" pitchFamily="18" charset="0"/>
                <a:ea typeface="Calibri"/>
                <a:cs typeface="Times New Roman" panose="02020603050405020304" pitchFamily="18" charset="0"/>
              </a:rPr>
              <a:t>853/2004 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“laying down specific hygiene rules for food of animal origin”</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This Regulation lays down specific rules on the hygiene of food of animal origin for food business </a:t>
            </a:r>
            <a:r>
              <a:rPr lang="en-US" sz="1800" dirty="0" smtClean="0">
                <a:latin typeface="Times New Roman" panose="02020603050405020304" pitchFamily="18" charset="0"/>
                <a:ea typeface="Calibri"/>
                <a:cs typeface="Times New Roman" panose="02020603050405020304" pitchFamily="18" charset="0"/>
              </a:rPr>
              <a:t>operators</a:t>
            </a:r>
            <a:r>
              <a:rPr lang="en-US" sz="1800" dirty="0">
                <a:latin typeface="Times New Roman" panose="02020603050405020304" pitchFamily="18" charset="0"/>
                <a:ea typeface="Calibri"/>
                <a:cs typeface="Times New Roman" panose="02020603050405020304" pitchFamily="18" charset="0"/>
              </a:rPr>
              <a:t>, which supplement those laid down by Regulation (EC) No </a:t>
            </a:r>
            <a:r>
              <a:rPr lang="en-US" sz="1800" dirty="0" smtClean="0">
                <a:latin typeface="Times New Roman" panose="02020603050405020304" pitchFamily="18" charset="0"/>
                <a:ea typeface="Calibri"/>
                <a:cs typeface="Times New Roman" panose="02020603050405020304" pitchFamily="18" charset="0"/>
              </a:rPr>
              <a:t>852/2004</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They shall apply to unprocessed and processed products of animal </a:t>
            </a:r>
            <a:r>
              <a:rPr lang="en-US" sz="18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Unless expressly indicated to the </a:t>
            </a:r>
            <a:r>
              <a:rPr lang="en-US" sz="1800" dirty="0" smtClean="0">
                <a:latin typeface="Times New Roman" panose="02020603050405020304" pitchFamily="18" charset="0"/>
                <a:ea typeface="Calibri"/>
                <a:cs typeface="Times New Roman" panose="02020603050405020304" pitchFamily="18" charset="0"/>
              </a:rPr>
              <a:t>contrary, this </a:t>
            </a:r>
            <a:r>
              <a:rPr lang="en-US" sz="1800" dirty="0">
                <a:latin typeface="Times New Roman" panose="02020603050405020304" pitchFamily="18" charset="0"/>
                <a:ea typeface="Calibri"/>
                <a:cs typeface="Times New Roman" panose="02020603050405020304" pitchFamily="18" charset="0"/>
              </a:rPr>
              <a:t>Regulation shall not apply to food containing both products of plant origin and processed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637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0"/>
              </a:spcBef>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Regulation </a:t>
            </a:r>
            <a:r>
              <a:rPr lang="en-US" sz="1700" u="sng" dirty="0">
                <a:latin typeface="Times New Roman" panose="02020603050405020304" pitchFamily="18" charset="0"/>
                <a:ea typeface="Calibri"/>
                <a:cs typeface="Times New Roman" panose="02020603050405020304" pitchFamily="18" charset="0"/>
              </a:rPr>
              <a:t>shall not apply </a:t>
            </a:r>
            <a:r>
              <a:rPr lang="en-US" sz="1700" dirty="0" smtClean="0">
                <a:latin typeface="Times New Roman" panose="02020603050405020304" pitchFamily="18" charset="0"/>
                <a:ea typeface="Calibri"/>
                <a:cs typeface="Times New Roman" panose="02020603050405020304" pitchFamily="18" charset="0"/>
              </a:rPr>
              <a:t>in relation to</a:t>
            </a:r>
            <a:r>
              <a:rPr lang="en-US" sz="1700" dirty="0">
                <a:latin typeface="Times New Roman" panose="02020603050405020304" pitchFamily="18" charset="0"/>
                <a:ea typeface="Calibri"/>
                <a:cs typeface="Times New Roman" panose="02020603050405020304" pitchFamily="18" charset="0"/>
              </a:rPr>
              <a:t>:</a:t>
            </a:r>
          </a:p>
          <a:p>
            <a:pPr lvl="0" indent="-257175">
              <a:lnSpc>
                <a:spcPct val="115000"/>
              </a:lnSpc>
              <a:spcBef>
                <a:spcPts val="3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primary </a:t>
            </a:r>
            <a:r>
              <a:rPr lang="en-US" sz="1600" dirty="0">
                <a:latin typeface="Times New Roman" panose="02020603050405020304" pitchFamily="18" charset="0"/>
                <a:ea typeface="Calibri"/>
                <a:cs typeface="Times New Roman" panose="02020603050405020304" pitchFamily="18" charset="0"/>
              </a:rPr>
              <a:t>production for private domestic </a:t>
            </a:r>
            <a:r>
              <a:rPr lang="en-US" sz="1600" dirty="0" smtClean="0">
                <a:latin typeface="Times New Roman" panose="02020603050405020304" pitchFamily="18" charset="0"/>
                <a:ea typeface="Calibri"/>
                <a:cs typeface="Times New Roman" panose="02020603050405020304" pitchFamily="18" charset="0"/>
              </a:rPr>
              <a:t>use</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600" dirty="0" smtClean="0">
                <a:latin typeface="Times New Roman" panose="02020603050405020304" pitchFamily="18" charset="0"/>
                <a:ea typeface="Calibri"/>
                <a:cs typeface="Times New Roman" panose="02020603050405020304" pitchFamily="18" charset="0"/>
              </a:rPr>
              <a:t>consumption</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direct supply, </a:t>
            </a:r>
            <a:r>
              <a:rPr lang="en-US" sz="1600" dirty="0" smtClean="0">
                <a:latin typeface="Times New Roman" panose="02020603050405020304" pitchFamily="18" charset="0"/>
                <a:ea typeface="Calibri"/>
                <a:cs typeface="Times New Roman" panose="02020603050405020304" pitchFamily="18" charset="0"/>
              </a:rPr>
              <a:t>(</a:t>
            </a:r>
            <a:r>
              <a:rPr lang="en-US" sz="1600" dirty="0" err="1" smtClean="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 by </a:t>
            </a:r>
            <a:r>
              <a:rPr lang="en-US" sz="1600" dirty="0">
                <a:latin typeface="Times New Roman" panose="02020603050405020304" pitchFamily="18" charset="0"/>
                <a:ea typeface="Calibri"/>
                <a:cs typeface="Times New Roman" panose="02020603050405020304" pitchFamily="18" charset="0"/>
              </a:rPr>
              <a:t>the producer, of small quantities of primary products </a:t>
            </a:r>
            <a:r>
              <a:rPr lang="en-US" sz="1600" dirty="0" smtClean="0">
                <a:latin typeface="Times New Roman" panose="02020603050405020304" pitchFamily="18" charset="0"/>
                <a:ea typeface="Calibri"/>
                <a:cs typeface="Times New Roman" panose="02020603050405020304" pitchFamily="18" charset="0"/>
              </a:rPr>
              <a:t>or </a:t>
            </a:r>
            <a:r>
              <a:rPr lang="en-US" sz="1600" dirty="0">
                <a:latin typeface="Times New Roman" panose="02020603050405020304" pitchFamily="18" charset="0"/>
                <a:ea typeface="Calibri"/>
                <a:cs typeface="Times New Roman" panose="02020603050405020304" pitchFamily="18" charset="0"/>
              </a:rPr>
              <a:t>(ii) small quantities of meat </a:t>
            </a:r>
            <a:r>
              <a:rPr lang="en-US" sz="1600" dirty="0" smtClean="0">
                <a:latin typeface="Times New Roman" panose="02020603050405020304" pitchFamily="18" charset="0"/>
                <a:ea typeface="Calibri"/>
                <a:cs typeface="Times New Roman" panose="02020603050405020304" pitchFamily="18" charset="0"/>
              </a:rPr>
              <a:t>from poultry </a:t>
            </a:r>
            <a:r>
              <a:rPr lang="en-US" sz="1600" dirty="0">
                <a:latin typeface="Times New Roman" panose="02020603050405020304" pitchFamily="18" charset="0"/>
                <a:ea typeface="Calibri"/>
                <a:cs typeface="Times New Roman" panose="02020603050405020304" pitchFamily="18" charset="0"/>
              </a:rPr>
              <a:t>and lagomorphs slaughtered on the farm  </a:t>
            </a:r>
            <a:r>
              <a:rPr lang="en-US" sz="1600" dirty="0" smtClean="0">
                <a:latin typeface="Times New Roman" panose="02020603050405020304" pitchFamily="18" charset="0"/>
                <a:ea typeface="Calibri"/>
                <a:cs typeface="Times New Roman" panose="02020603050405020304" pitchFamily="18" charset="0"/>
              </a:rPr>
              <a:t>or (iii) small quantities of wild game (by the hunter) to </a:t>
            </a:r>
            <a:r>
              <a:rPr lang="en-US" sz="1600" dirty="0">
                <a:latin typeface="Times New Roman" panose="02020603050405020304" pitchFamily="18" charset="0"/>
                <a:ea typeface="Calibri"/>
                <a:cs typeface="Times New Roman" panose="02020603050405020304" pitchFamily="18" charset="0"/>
              </a:rPr>
              <a:t>the final consumer or to local retail establishments </a:t>
            </a:r>
            <a:r>
              <a:rPr lang="en-US" sz="1600" dirty="0" smtClean="0">
                <a:latin typeface="Times New Roman" panose="02020603050405020304" pitchFamily="18" charset="0"/>
                <a:ea typeface="Calibri"/>
                <a:cs typeface="Times New Roman" panose="02020603050405020304" pitchFamily="18" charset="0"/>
              </a:rPr>
              <a:t>(national </a:t>
            </a:r>
            <a:r>
              <a:rPr lang="en-US" sz="1600" dirty="0">
                <a:latin typeface="Times New Roman" panose="02020603050405020304" pitchFamily="18" charset="0"/>
                <a:ea typeface="Calibri"/>
                <a:cs typeface="Times New Roman" panose="02020603050405020304" pitchFamily="18" charset="0"/>
              </a:rPr>
              <a:t>rules </a:t>
            </a:r>
            <a:r>
              <a:rPr lang="en-US" sz="1600" dirty="0" smtClean="0">
                <a:latin typeface="Times New Roman" panose="02020603050405020304" pitchFamily="18" charset="0"/>
                <a:ea typeface="Calibri"/>
                <a:cs typeface="Times New Roman" panose="02020603050405020304" pitchFamily="18" charset="0"/>
              </a:rPr>
              <a:t>established)</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retail, </a:t>
            </a:r>
            <a:r>
              <a:rPr lang="en-US" sz="1600" dirty="0" smtClean="0">
                <a:latin typeface="Times New Roman" panose="02020603050405020304" pitchFamily="18" charset="0"/>
                <a:ea typeface="Calibri"/>
                <a:cs typeface="Times New Roman" panose="02020603050405020304" pitchFamily="18" charset="0"/>
              </a:rPr>
              <a:t>unless expressly indicated to the contrary</a:t>
            </a:r>
          </a:p>
          <a:p>
            <a:pPr marL="371475" lvl="0" indent="-28575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This Regulation </a:t>
            </a:r>
            <a:r>
              <a:rPr lang="en-US" sz="1700" u="sng" dirty="0">
                <a:latin typeface="Times New Roman" panose="02020603050405020304" pitchFamily="18" charset="0"/>
                <a:ea typeface="Calibri"/>
                <a:cs typeface="Times New Roman" panose="02020603050405020304" pitchFamily="18" charset="0"/>
              </a:rPr>
              <a:t>shall apply </a:t>
            </a:r>
            <a:r>
              <a:rPr lang="en-US" sz="1700" dirty="0">
                <a:latin typeface="Times New Roman" panose="02020603050405020304" pitchFamily="18" charset="0"/>
                <a:ea typeface="Calibri"/>
                <a:cs typeface="Times New Roman" panose="02020603050405020304" pitchFamily="18" charset="0"/>
              </a:rPr>
              <a:t>without prejudice </a:t>
            </a:r>
            <a:r>
              <a:rPr lang="en-US" sz="1700" dirty="0" smtClean="0">
                <a:latin typeface="Times New Roman" panose="02020603050405020304" pitchFamily="18" charset="0"/>
                <a:ea typeface="Calibri"/>
                <a:cs typeface="Times New Roman" panose="02020603050405020304" pitchFamily="18" charset="0"/>
              </a:rPr>
              <a:t>to:</a:t>
            </a:r>
            <a:endParaRPr lang="en-US" sz="1700" dirty="0">
              <a:latin typeface="Times New Roman" panose="02020603050405020304" pitchFamily="18" charset="0"/>
              <a:ea typeface="Calibri"/>
              <a:cs typeface="Times New Roman" panose="02020603050405020304" pitchFamily="18" charset="0"/>
            </a:endParaRPr>
          </a:p>
          <a:p>
            <a:pPr marL="901700" lvl="0" indent="-279400">
              <a:lnSpc>
                <a:spcPct val="115000"/>
              </a:lnSpc>
              <a:spcBef>
                <a:spcPts val="600"/>
              </a:spcBef>
              <a:buFont typeface="+mj-lt"/>
              <a:buAutoNum type="alphaLcPeriod"/>
            </a:pPr>
            <a:r>
              <a:rPr lang="en-US" sz="1600" dirty="0">
                <a:solidFill>
                  <a:prstClr val="black"/>
                </a:solidFill>
                <a:latin typeface="Times New Roman" panose="02020603050405020304" pitchFamily="18" charset="0"/>
                <a:ea typeface="Calibri"/>
                <a:cs typeface="Times New Roman" panose="02020603050405020304" pitchFamily="18" charset="0"/>
              </a:rPr>
              <a:t>relevant animal and public health </a:t>
            </a:r>
            <a:r>
              <a:rPr lang="en-US" sz="1600" dirty="0" smtClean="0">
                <a:solidFill>
                  <a:prstClr val="black"/>
                </a:solidFill>
                <a:latin typeface="Times New Roman" panose="02020603050405020304" pitchFamily="18" charset="0"/>
                <a:ea typeface="Calibri"/>
                <a:cs typeface="Times New Roman" panose="02020603050405020304" pitchFamily="18" charset="0"/>
              </a:rPr>
              <a:t>rules</a:t>
            </a:r>
          </a:p>
          <a:p>
            <a:pPr marL="901700" lvl="0" indent="-27940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animal welfare requirements</a:t>
            </a:r>
          </a:p>
          <a:p>
            <a:pPr marL="901700" lvl="0" indent="-27940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a:t>
            </a:r>
            <a:r>
              <a:rPr lang="en-US" sz="1600" dirty="0" smtClean="0">
                <a:latin typeface="Times New Roman" panose="02020603050405020304" pitchFamily="18" charset="0"/>
                <a:ea typeface="Calibri"/>
                <a:cs typeface="Times New Roman" panose="02020603050405020304" pitchFamily="18" charset="0"/>
              </a:rPr>
              <a:t>equirements concerning animal identification </a:t>
            </a:r>
            <a:r>
              <a:rPr lang="en-US" sz="1600" dirty="0">
                <a:latin typeface="Times New Roman" panose="02020603050405020304" pitchFamily="18" charset="0"/>
                <a:ea typeface="Calibri"/>
                <a:cs typeface="Times New Roman" panose="02020603050405020304" pitchFamily="18" charset="0"/>
              </a:rPr>
              <a:t>&amp; the traceability of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3889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Health and identification marking</a:t>
            </a:r>
          </a:p>
          <a:p>
            <a:pPr marL="182563" lvl="0" indent="-182563">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Food business operators shall not place on the market a product of animal origin handled in an establishment subject to approval in accordance </a:t>
            </a:r>
            <a:r>
              <a:rPr lang="en-US" sz="1700" dirty="0" smtClean="0">
                <a:latin typeface="Times New Roman" panose="02020603050405020304" pitchFamily="18" charset="0"/>
                <a:ea typeface="Calibri"/>
                <a:cs typeface="Times New Roman" panose="02020603050405020304" pitchFamily="18" charset="0"/>
              </a:rPr>
              <a:t>with this Regulation </a:t>
            </a:r>
            <a:r>
              <a:rPr lang="en-US" sz="1700" dirty="0">
                <a:latin typeface="Times New Roman" panose="02020603050405020304" pitchFamily="18" charset="0"/>
                <a:ea typeface="Calibri"/>
                <a:cs typeface="Times New Roman" panose="02020603050405020304" pitchFamily="18" charset="0"/>
              </a:rPr>
              <a:t>unless it has either:</a:t>
            </a: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 </a:t>
            </a:r>
            <a:r>
              <a:rPr lang="en-US" sz="1600" dirty="0">
                <a:latin typeface="Times New Roman" panose="02020603050405020304" pitchFamily="18" charset="0"/>
                <a:ea typeface="Calibri"/>
                <a:cs typeface="Times New Roman" panose="02020603050405020304" pitchFamily="18" charset="0"/>
              </a:rPr>
              <a:t>health mark applied in accordance with Regulation (EC) No </a:t>
            </a:r>
            <a:r>
              <a:rPr lang="en-US" sz="1600" dirty="0" smtClean="0">
                <a:latin typeface="Times New Roman" panose="02020603050405020304" pitchFamily="18" charset="0"/>
                <a:ea typeface="Calibri"/>
                <a:cs typeface="Times New Roman" panose="02020603050405020304" pitchFamily="18" charset="0"/>
              </a:rPr>
              <a:t>854/2004</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or</a:t>
            </a:r>
            <a:endParaRPr lang="en-US" sz="1600" dirty="0">
              <a:latin typeface="Times New Roman" panose="02020603050405020304" pitchFamily="18" charset="0"/>
              <a:ea typeface="Calibri"/>
              <a:cs typeface="Times New Roman" panose="02020603050405020304" pitchFamily="18" charset="0"/>
            </a:endParaRP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that Regulation does not provide for the application of a health mark, an identification mark applied in accordance with Annex II, Section I,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apply an identification mark to a product of animal origin only if the product has been manufactured in accordance with this Regulation in establishments meeting the </a:t>
            </a:r>
            <a:r>
              <a:rPr lang="en-US" sz="1700" dirty="0" smtClean="0">
                <a:latin typeface="Times New Roman" panose="02020603050405020304" pitchFamily="18" charset="0"/>
                <a:ea typeface="Calibri"/>
                <a:cs typeface="Times New Roman" panose="02020603050405020304" pitchFamily="18" charset="0"/>
              </a:rPr>
              <a:t>requirements </a:t>
            </a:r>
            <a:r>
              <a:rPr lang="en-US" sz="1700" dirty="0">
                <a:latin typeface="Times New Roman" panose="02020603050405020304" pitchFamily="18" charset="0"/>
                <a:ea typeface="Calibri"/>
                <a:cs typeface="Times New Roman" panose="02020603050405020304" pitchFamily="18" charset="0"/>
              </a:rPr>
              <a:t>of Article </a:t>
            </a:r>
            <a:r>
              <a:rPr lang="en-US" sz="1700" dirty="0" smtClean="0">
                <a:latin typeface="Times New Roman" panose="02020603050405020304" pitchFamily="18" charset="0"/>
                <a:ea typeface="Calibri"/>
                <a:cs typeface="Times New Roman" panose="02020603050405020304" pitchFamily="18" charset="0"/>
              </a:rPr>
              <a:t>4 concerning registration and approval</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not remove a health mark applied in accordance with Regulation (EC) No 854/2004 from meat unless they cut or process it or work upon it in another manner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2126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4"/>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Definitions</a:t>
            </a:r>
          </a:p>
          <a:p>
            <a:pPr lvl="0">
              <a:lnSpc>
                <a:spcPct val="115000"/>
              </a:lnSpc>
              <a:spcBef>
                <a:spcPts val="600"/>
              </a:spcBef>
              <a:spcAft>
                <a:spcPts val="1200"/>
              </a:spcAft>
            </a:pPr>
            <a:r>
              <a:rPr lang="en-US" sz="1800" u="sng" dirty="0">
                <a:latin typeface="Times New Roman" panose="02020603050405020304" pitchFamily="18" charset="0"/>
                <a:ea typeface="Calibri"/>
                <a:cs typeface="Times New Roman" panose="02020603050405020304" pitchFamily="18" charset="0"/>
              </a:rPr>
              <a:t>‘Products of animal origin</a:t>
            </a:r>
            <a:r>
              <a:rPr lang="en-US" sz="1800" dirty="0">
                <a:latin typeface="Times New Roman" panose="02020603050405020304" pitchFamily="18" charset="0"/>
                <a:ea typeface="Calibri"/>
                <a:cs typeface="Times New Roman" panose="02020603050405020304" pitchFamily="18" charset="0"/>
              </a:rPr>
              <a:t>’ means:</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of animal origin, including honey and </a:t>
            </a:r>
            <a:r>
              <a:rPr lang="en-US" sz="1800" dirty="0" smtClean="0">
                <a:latin typeface="Times New Roman" panose="02020603050405020304" pitchFamily="18" charset="0"/>
                <a:ea typeface="Calibri"/>
                <a:cs typeface="Times New Roman" panose="02020603050405020304" pitchFamily="18" charset="0"/>
              </a:rPr>
              <a:t>blood</a:t>
            </a:r>
            <a:endParaRPr lang="en-US" sz="1800" dirty="0">
              <a:latin typeface="Times New Roman" panose="02020603050405020304" pitchFamily="18" charset="0"/>
              <a:ea typeface="Calibri"/>
              <a:cs typeface="Times New Roman" panose="02020603050405020304" pitchFamily="18" charset="0"/>
            </a:endParaRP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live </a:t>
            </a:r>
            <a:r>
              <a:rPr lang="en-US" sz="1800" dirty="0">
                <a:latin typeface="Times New Roman" panose="02020603050405020304" pitchFamily="18" charset="0"/>
                <a:ea typeface="Calibri"/>
                <a:cs typeface="Times New Roman" panose="02020603050405020304" pitchFamily="18" charset="0"/>
              </a:rPr>
              <a:t>bivalve molluscs, live echinoderms, live tunicates and live </a:t>
            </a:r>
            <a:r>
              <a:rPr lang="en-US" sz="1800" dirty="0" smtClean="0">
                <a:latin typeface="Times New Roman" panose="02020603050405020304" pitchFamily="18" charset="0"/>
                <a:ea typeface="Calibri"/>
                <a:cs typeface="Times New Roman" panose="02020603050405020304" pitchFamily="18" charset="0"/>
              </a:rPr>
              <a:t>marine gastropods </a:t>
            </a:r>
            <a:r>
              <a:rPr lang="en-US" sz="1800" dirty="0">
                <a:latin typeface="Times New Roman" panose="02020603050405020304" pitchFamily="18" charset="0"/>
                <a:ea typeface="Calibri"/>
                <a:cs typeface="Times New Roman" panose="02020603050405020304" pitchFamily="18" charset="0"/>
              </a:rPr>
              <a:t>intended for human </a:t>
            </a:r>
            <a:r>
              <a:rPr lang="en-US" sz="1800" dirty="0" smtClean="0">
                <a:latin typeface="Times New Roman" panose="02020603050405020304" pitchFamily="18" charset="0"/>
                <a:ea typeface="Calibri"/>
                <a:cs typeface="Times New Roman" panose="02020603050405020304" pitchFamily="18" charset="0"/>
              </a:rPr>
              <a:t>consumption and</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other </a:t>
            </a:r>
            <a:r>
              <a:rPr lang="en-US" sz="1800" dirty="0">
                <a:latin typeface="Times New Roman" panose="02020603050405020304" pitchFamily="18" charset="0"/>
                <a:ea typeface="Calibri"/>
                <a:cs typeface="Times New Roman" panose="02020603050405020304" pitchFamily="18" charset="0"/>
              </a:rPr>
              <a:t>animals destined to be prepared with a view to being </a:t>
            </a:r>
            <a:r>
              <a:rPr lang="en-US" sz="1800" dirty="0" smtClean="0">
                <a:latin typeface="Times New Roman" panose="02020603050405020304" pitchFamily="18" charset="0"/>
                <a:ea typeface="Calibri"/>
                <a:cs typeface="Times New Roman" panose="02020603050405020304" pitchFamily="18" charset="0"/>
              </a:rPr>
              <a:t>supplied live </a:t>
            </a:r>
            <a:r>
              <a:rPr lang="en-US" sz="1800" dirty="0">
                <a:latin typeface="Times New Roman" panose="02020603050405020304" pitchFamily="18" charset="0"/>
                <a:ea typeface="Calibri"/>
                <a:cs typeface="Times New Roman" panose="02020603050405020304" pitchFamily="18" charset="0"/>
              </a:rPr>
              <a:t>to the final consumer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126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340768"/>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II: Requirements concerning several products of animal origin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 Identification marking</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A. Application of the identification mark</a:t>
            </a:r>
          </a:p>
          <a:p>
            <a:pPr marL="268288" lvl="0" indent="-268288">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The identification mark must be applied before the product leaves the establishment of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However</a:t>
            </a:r>
            <a:r>
              <a:rPr lang="en-US" sz="1700" dirty="0">
                <a:latin typeface="Times New Roman" panose="02020603050405020304" pitchFamily="18" charset="0"/>
                <a:ea typeface="Calibri"/>
                <a:cs typeface="Times New Roman" panose="02020603050405020304" pitchFamily="18" charset="0"/>
              </a:rPr>
              <a:t>, when a product's packaging and/or wrapping is removed or it is further processed in another establishment, </a:t>
            </a:r>
            <a:r>
              <a:rPr lang="en-US" sz="1700" u="sng" dirty="0">
                <a:latin typeface="Times New Roman" panose="02020603050405020304" pitchFamily="18" charset="0"/>
                <a:ea typeface="Calibri"/>
                <a:cs typeface="Times New Roman" panose="02020603050405020304" pitchFamily="18" charset="0"/>
              </a:rPr>
              <a:t>a new mark must be applied to the </a:t>
            </a:r>
            <a:r>
              <a:rPr lang="en-US" sz="1700" u="sng" dirty="0" smtClean="0">
                <a:latin typeface="Times New Roman" panose="02020603050405020304" pitchFamily="18" charset="0"/>
                <a:ea typeface="Calibri"/>
                <a:cs typeface="Times New Roman" panose="02020603050405020304" pitchFamily="18" charset="0"/>
              </a:rPr>
              <a:t>product</a:t>
            </a:r>
            <a:r>
              <a:rPr lang="en-US" sz="1700" dirty="0" smtClean="0">
                <a:latin typeface="Times New Roman" panose="02020603050405020304" pitchFamily="18" charset="0"/>
                <a:ea typeface="Calibri"/>
                <a:cs typeface="Times New Roman" panose="02020603050405020304" pitchFamily="18" charset="0"/>
              </a:rPr>
              <a:t>, indicating </a:t>
            </a:r>
            <a:r>
              <a:rPr lang="en-US" sz="1700" dirty="0">
                <a:latin typeface="Times New Roman" panose="02020603050405020304" pitchFamily="18" charset="0"/>
                <a:ea typeface="Calibri"/>
                <a:cs typeface="Times New Roman" panose="02020603050405020304" pitchFamily="18" charset="0"/>
              </a:rPr>
              <a:t>the approval number of the establishment where these operations take </a:t>
            </a:r>
            <a:r>
              <a:rPr lang="en-US" sz="1700" dirty="0" smtClean="0">
                <a:latin typeface="Times New Roman" panose="02020603050405020304" pitchFamily="18" charset="0"/>
                <a:ea typeface="Calibri"/>
                <a:cs typeface="Times New Roman" panose="02020603050405020304" pitchFamily="18" charset="0"/>
              </a:rPr>
              <a:t>place</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identification mark is not necessary on packs of eggs when a packing centre code is applied in accordance with </a:t>
            </a:r>
            <a:r>
              <a:rPr lang="en-US" sz="1700" dirty="0" smtClean="0">
                <a:latin typeface="Times New Roman" panose="02020603050405020304" pitchFamily="18" charset="0"/>
                <a:ea typeface="Calibri"/>
                <a:cs typeface="Times New Roman" panose="02020603050405020304" pitchFamily="18" charset="0"/>
              </a:rPr>
              <a:t>Council </a:t>
            </a:r>
            <a:r>
              <a:rPr lang="en-US" sz="1700" dirty="0">
                <a:latin typeface="Times New Roman" panose="02020603050405020304" pitchFamily="18" charset="0"/>
                <a:ea typeface="Calibri"/>
                <a:cs typeface="Times New Roman" panose="02020603050405020304" pitchFamily="18" charset="0"/>
              </a:rPr>
              <a:t>Regulation (EC) No </a:t>
            </a:r>
            <a:r>
              <a:rPr lang="en-US" sz="1700" dirty="0" smtClean="0">
                <a:latin typeface="Times New Roman" panose="02020603050405020304" pitchFamily="18" charset="0"/>
                <a:ea typeface="Calibri"/>
                <a:cs typeface="Times New Roman" panose="02020603050405020304" pitchFamily="18" charset="0"/>
              </a:rPr>
              <a:t>1234/2007</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must, in accordance with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(EC) No 178/2002, have in place systems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to identify food business operators from whom they have received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	whom </a:t>
            </a:r>
            <a:r>
              <a:rPr lang="en-US" sz="1700" dirty="0">
                <a:latin typeface="Times New Roman" panose="02020603050405020304" pitchFamily="18" charset="0"/>
                <a:ea typeface="Calibri"/>
                <a:cs typeface="Times New Roman" panose="02020603050405020304" pitchFamily="18" charset="0"/>
              </a:rPr>
              <a:t>they have delivered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969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B</a:t>
            </a:r>
            <a:r>
              <a:rPr lang="en-US" sz="1800" b="1" dirty="0" smtClean="0">
                <a:latin typeface="Times New Roman" panose="02020603050405020304" pitchFamily="18" charset="0"/>
                <a:ea typeface="Calibri"/>
                <a:cs typeface="Times New Roman" panose="02020603050405020304" pitchFamily="18" charset="0"/>
              </a:rPr>
              <a:t>. Form of the identification mark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be legible and indelible, and the characters easily </a:t>
            </a:r>
            <a:r>
              <a:rPr lang="en-US" sz="1600" dirty="0" smtClean="0">
                <a:latin typeface="Times New Roman" panose="02020603050405020304" pitchFamily="18" charset="0"/>
                <a:ea typeface="Calibri"/>
                <a:cs typeface="Times New Roman" panose="02020603050405020304" pitchFamily="18" charset="0"/>
              </a:rPr>
              <a:t>decipherable		    It </a:t>
            </a:r>
            <a:r>
              <a:rPr lang="en-US" sz="1600" dirty="0">
                <a:latin typeface="Times New Roman" panose="02020603050405020304" pitchFamily="18" charset="0"/>
                <a:ea typeface="Calibri"/>
                <a:cs typeface="Times New Roman" panose="02020603050405020304" pitchFamily="18" charset="0"/>
              </a:rPr>
              <a:t>must be clearly displayed for the competent </a:t>
            </a:r>
            <a:r>
              <a:rPr lang="en-US" sz="1600" dirty="0" smtClean="0">
                <a:latin typeface="Times New Roman" panose="02020603050405020304" pitchFamily="18" charset="0"/>
                <a:ea typeface="Calibri"/>
                <a:cs typeface="Times New Roman" panose="02020603050405020304" pitchFamily="18" charset="0"/>
              </a:rPr>
              <a:t>authorities</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mark must indicate the name of the country in which the establishment is located, which may be written out in full or shown as a </a:t>
            </a:r>
            <a:r>
              <a:rPr lang="en-US" sz="1600" dirty="0" smtClean="0">
                <a:latin typeface="Times New Roman" panose="02020603050405020304" pitchFamily="18" charset="0"/>
                <a:ea typeface="Calibri"/>
                <a:cs typeface="Times New Roman" panose="02020603050405020304" pitchFamily="18" charset="0"/>
              </a:rPr>
              <a:t>two- letter </a:t>
            </a:r>
            <a:r>
              <a:rPr lang="en-US" sz="1600" dirty="0">
                <a:latin typeface="Times New Roman" panose="02020603050405020304" pitchFamily="18" charset="0"/>
                <a:ea typeface="Calibri"/>
                <a:cs typeface="Times New Roman" panose="02020603050405020304" pitchFamily="18" charset="0"/>
              </a:rPr>
              <a:t>code </a:t>
            </a:r>
            <a:r>
              <a:rPr lang="en-US" sz="1600" dirty="0" smtClean="0">
                <a:latin typeface="Times New Roman" panose="02020603050405020304" pitchFamily="18" charset="0"/>
                <a:ea typeface="Calibri"/>
                <a:cs typeface="Times New Roman" panose="02020603050405020304" pitchFamily="18" charset="0"/>
              </a:rPr>
              <a:t>according to the </a:t>
            </a:r>
            <a:r>
              <a:rPr lang="en-US" sz="1600" dirty="0">
                <a:latin typeface="Times New Roman" panose="02020603050405020304" pitchFamily="18" charset="0"/>
                <a:ea typeface="Calibri"/>
                <a:cs typeface="Times New Roman" panose="02020603050405020304" pitchFamily="18" charset="0"/>
              </a:rPr>
              <a:t>relevant ISO standard </a:t>
            </a:r>
            <a:r>
              <a:rPr lang="en-US" sz="1600" dirty="0" smtClean="0">
                <a:latin typeface="Times New Roman" panose="02020603050405020304" pitchFamily="18" charset="0"/>
                <a:ea typeface="Calibri"/>
                <a:cs typeface="Times New Roman" panose="02020603050405020304" pitchFamily="18" charset="0"/>
              </a:rPr>
              <a:t>	  *In </a:t>
            </a:r>
            <a:r>
              <a:rPr lang="en-US" sz="1600" dirty="0">
                <a:latin typeface="Times New Roman" panose="02020603050405020304" pitchFamily="18" charset="0"/>
                <a:ea typeface="Calibri"/>
                <a:cs typeface="Times New Roman" panose="02020603050405020304" pitchFamily="18" charset="0"/>
              </a:rPr>
              <a:t>the case of Member </a:t>
            </a:r>
            <a:r>
              <a:rPr lang="en-US" sz="1600" dirty="0" smtClean="0">
                <a:latin typeface="Times New Roman" panose="02020603050405020304" pitchFamily="18" charset="0"/>
                <a:ea typeface="Calibri"/>
                <a:cs typeface="Times New Roman" panose="02020603050405020304" pitchFamily="18" charset="0"/>
              </a:rPr>
              <a:t>States </a:t>
            </a:r>
            <a:r>
              <a:rPr lang="en-US" sz="1600" dirty="0">
                <a:latin typeface="Times New Roman" panose="02020603050405020304" pitchFamily="18" charset="0"/>
                <a:ea typeface="Calibri"/>
                <a:cs typeface="Times New Roman" panose="02020603050405020304" pitchFamily="18" charset="0"/>
              </a:rPr>
              <a:t>these codes are BE, BG, CZ, DK, DE, EE, GR, ES, FR, HR, IE, IT, CY, LV, LT, LU, HU, MT, NL, AT, PL, PT, SI, SK, FI, RO, SE </a:t>
            </a:r>
            <a:r>
              <a:rPr lang="en-US" sz="1600" dirty="0" smtClean="0">
                <a:latin typeface="Times New Roman" panose="02020603050405020304" pitchFamily="18" charset="0"/>
                <a:ea typeface="Calibri"/>
                <a:cs typeface="Times New Roman" panose="02020603050405020304" pitchFamily="18" charset="0"/>
              </a:rPr>
              <a:t>&amp; UK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indicate the approval number of the </a:t>
            </a:r>
            <a:r>
              <a:rPr lang="en-US" sz="1600" dirty="0" smtClean="0">
                <a:latin typeface="Times New Roman" panose="02020603050405020304" pitchFamily="18" charset="0"/>
                <a:ea typeface="Calibri"/>
                <a:cs typeface="Times New Roman" panose="02020603050405020304" pitchFamily="18" charset="0"/>
              </a:rPr>
              <a:t>establishment; if </a:t>
            </a:r>
            <a:r>
              <a:rPr lang="en-US" sz="1600" dirty="0">
                <a:latin typeface="Times New Roman" panose="02020603050405020304" pitchFamily="18" charset="0"/>
                <a:ea typeface="Calibri"/>
                <a:cs typeface="Times New Roman" panose="02020603050405020304" pitchFamily="18" charset="0"/>
              </a:rPr>
              <a:t>an establishment manufactures both food to which this Regulation applies and food to which it does not, the food business operator may apply the same identification mark to both types of </a:t>
            </a:r>
            <a:r>
              <a:rPr lang="en-US" sz="1600" dirty="0" smtClean="0">
                <a:latin typeface="Times New Roman" panose="02020603050405020304" pitchFamily="18" charset="0"/>
                <a:ea typeface="Calibri"/>
                <a:cs typeface="Times New Roman" panose="02020603050405020304" pitchFamily="18" charset="0"/>
              </a:rPr>
              <a:t>food </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applied in an establishment located within the Community, the mark must be oval in shape and include the abbreviation CE, EC, EF, EG, EK, EO, EY, ES, EÜ, EK, EB, EZ or </a:t>
            </a:r>
            <a:r>
              <a:rPr lang="en-US" sz="1600" dirty="0" smtClean="0">
                <a:latin typeface="Times New Roman" panose="02020603050405020304" pitchFamily="18" charset="0"/>
                <a:ea typeface="Calibri"/>
                <a:cs typeface="Times New Roman" panose="02020603050405020304" pitchFamily="18" charset="0"/>
              </a:rPr>
              <a:t>WE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Those </a:t>
            </a:r>
            <a:r>
              <a:rPr lang="en-US" sz="1600" dirty="0">
                <a:latin typeface="Times New Roman" panose="02020603050405020304" pitchFamily="18" charset="0"/>
                <a:ea typeface="Calibri"/>
                <a:cs typeface="Times New Roman" panose="02020603050405020304" pitchFamily="18" charset="0"/>
              </a:rPr>
              <a:t>abbreviations must not be included in marks applied on products imported </a:t>
            </a:r>
            <a:r>
              <a:rPr lang="en-US" sz="1600" dirty="0" smtClean="0">
                <a:latin typeface="Times New Roman" panose="02020603050405020304" pitchFamily="18" charset="0"/>
                <a:ea typeface="Calibri"/>
                <a:cs typeface="Times New Roman" panose="02020603050405020304" pitchFamily="18" charset="0"/>
              </a:rPr>
              <a:t>in the EU from </a:t>
            </a:r>
            <a:r>
              <a:rPr lang="en-US" sz="1600" dirty="0" smtClean="0">
                <a:latin typeface="Times New Roman" panose="02020603050405020304" pitchFamily="18" charset="0"/>
                <a:ea typeface="Calibri"/>
                <a:cs typeface="Times New Roman" panose="02020603050405020304" pitchFamily="18" charset="0"/>
              </a:rPr>
              <a:t>	establishments </a:t>
            </a:r>
            <a:r>
              <a:rPr lang="en-US" sz="1600" dirty="0">
                <a:latin typeface="Times New Roman" panose="02020603050405020304" pitchFamily="18" charset="0"/>
                <a:ea typeface="Calibri"/>
                <a:cs typeface="Times New Roman" panose="02020603050405020304" pitchFamily="18" charset="0"/>
              </a:rPr>
              <a:t>located outside the Community</a:t>
            </a:r>
          </a:p>
          <a:p>
            <a:pPr marL="268288" lvl="0" indent="-268288">
              <a:lnSpc>
                <a:spcPct val="115000"/>
              </a:lnSpc>
              <a:spcBef>
                <a:spcPts val="600"/>
              </a:spcBef>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8244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mark </a:t>
            </a:r>
            <a:r>
              <a:rPr lang="en-US" sz="1700" dirty="0" smtClean="0">
                <a:latin typeface="Times New Roman" panose="02020603050405020304" pitchFamily="18" charset="0"/>
                <a:ea typeface="Calibri"/>
                <a:cs typeface="Times New Roman" panose="02020603050405020304" pitchFamily="18" charset="0"/>
              </a:rPr>
              <a:t>may </a:t>
            </a:r>
            <a:r>
              <a:rPr lang="en-US" sz="1700" dirty="0">
                <a:latin typeface="Times New Roman" panose="02020603050405020304" pitchFamily="18" charset="0"/>
                <a:ea typeface="Calibri"/>
                <a:cs typeface="Times New Roman" panose="02020603050405020304" pitchFamily="18" charset="0"/>
              </a:rPr>
              <a:t>be applied directly to the product, the wrapping or the packaging, or be printed on a label affixed to the product, the wrapping or the </a:t>
            </a:r>
            <a:r>
              <a:rPr lang="en-US" sz="1700" dirty="0" smtClean="0">
                <a:latin typeface="Times New Roman" panose="02020603050405020304" pitchFamily="18" charset="0"/>
                <a:ea typeface="Calibri"/>
                <a:cs typeface="Times New Roman" panose="02020603050405020304" pitchFamily="18" charset="0"/>
              </a:rPr>
              <a:t>packaging 		                 The </a:t>
            </a:r>
            <a:r>
              <a:rPr lang="en-US" sz="1700" dirty="0">
                <a:latin typeface="Times New Roman" panose="02020603050405020304" pitchFamily="18" charset="0"/>
                <a:ea typeface="Calibri"/>
                <a:cs typeface="Times New Roman" panose="02020603050405020304" pitchFamily="18" charset="0"/>
              </a:rPr>
              <a:t>mark may also be an irremovable tag made of a resistant </a:t>
            </a:r>
            <a:r>
              <a:rPr lang="en-US" sz="1700" dirty="0" smtClean="0">
                <a:latin typeface="Times New Roman" panose="02020603050405020304" pitchFamily="18" charset="0"/>
                <a:ea typeface="Calibri"/>
                <a:cs typeface="Times New Roman" panose="02020603050405020304" pitchFamily="18" charset="0"/>
              </a:rPr>
              <a:t>material</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packaging containing cut meat or offal, the mark must be applied to a label fixed to the packaging, or printed on the packaging, in such a way that it is destroyed when the packaging is </a:t>
            </a:r>
            <a:r>
              <a:rPr lang="en-US" sz="1700" dirty="0" smtClean="0">
                <a:latin typeface="Times New Roman" panose="02020603050405020304" pitchFamily="18" charset="0"/>
                <a:ea typeface="Calibri"/>
                <a:cs typeface="Times New Roman" panose="02020603050405020304" pitchFamily="18" charset="0"/>
              </a:rPr>
              <a:t>opened 						                This </a:t>
            </a:r>
            <a:r>
              <a:rPr lang="en-US" sz="1700" dirty="0">
                <a:latin typeface="Times New Roman" panose="02020603050405020304" pitchFamily="18" charset="0"/>
                <a:ea typeface="Calibri"/>
                <a:cs typeface="Times New Roman" panose="02020603050405020304" pitchFamily="18" charset="0"/>
              </a:rPr>
              <a:t>is not necessary, however, if the process of opening destroys the </a:t>
            </a:r>
            <a:r>
              <a:rPr lang="en-US" sz="1700" dirty="0" smtClean="0">
                <a:latin typeface="Times New Roman" panose="02020603050405020304" pitchFamily="18" charset="0"/>
                <a:ea typeface="Calibri"/>
                <a:cs typeface="Times New Roman" panose="02020603050405020304" pitchFamily="18" charset="0"/>
              </a:rPr>
              <a:t>packaging 	              When </a:t>
            </a:r>
            <a:r>
              <a:rPr lang="en-US" sz="1700" dirty="0">
                <a:latin typeface="Times New Roman" panose="02020603050405020304" pitchFamily="18" charset="0"/>
                <a:ea typeface="Calibri"/>
                <a:cs typeface="Times New Roman" panose="02020603050405020304" pitchFamily="18" charset="0"/>
              </a:rPr>
              <a:t>wrapping provides the same protection as packaging, the label may be affixed to the </a:t>
            </a:r>
            <a:r>
              <a:rPr lang="en-US" sz="1700" dirty="0" smtClean="0">
                <a:latin typeface="Times New Roman" panose="02020603050405020304" pitchFamily="18" charset="0"/>
                <a:ea typeface="Calibri"/>
                <a:cs typeface="Times New Roman" panose="02020603050405020304" pitchFamily="18" charset="0"/>
              </a:rPr>
              <a:t>wrapping</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3715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600"/>
              </a:spcAft>
              <a:buFont typeface="+mj-lt"/>
              <a:buAutoNum type="arabicPeriod" startAt="3"/>
            </a:pPr>
            <a:r>
              <a:rPr lang="en-US" sz="1700" dirty="0">
                <a:solidFill>
                  <a:prstClr val="black"/>
                </a:solidFill>
                <a:latin typeface="Times New Roman" panose="02020603050405020304" pitchFamily="18" charset="0"/>
                <a:ea typeface="Calibri"/>
                <a:cs typeface="Times New Roman" panose="02020603050405020304" pitchFamily="18" charset="0"/>
              </a:rPr>
              <a:t>For products that are placed in transport containers or large packages &amp; are intended for further handling, processing, wrapping or packaging in another establishment, the mark may be applied to the external surface of the container or </a:t>
            </a:r>
            <a:r>
              <a:rPr lang="en-US" sz="1700" dirty="0" smtClean="0">
                <a:solidFill>
                  <a:prstClr val="black"/>
                </a:solidFill>
                <a:latin typeface="Times New Roman" panose="02020603050405020304" pitchFamily="18" charset="0"/>
                <a:ea typeface="Calibri"/>
                <a:cs typeface="Times New Roman" panose="02020603050405020304" pitchFamily="18" charset="0"/>
              </a:rPr>
              <a:t>packaging</a:t>
            </a:r>
            <a:endParaRPr lang="en-US" sz="1700" dirty="0" smtClean="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liquid, granulate and powdered products of animal origin carried in bulk, and fishery products carried in bulk, an identification mark is not necessary if accompanying documentation contains the information </a:t>
            </a:r>
            <a:r>
              <a:rPr lang="en-US" sz="1700" dirty="0" smtClean="0">
                <a:latin typeface="Times New Roman" panose="02020603050405020304" pitchFamily="18" charset="0"/>
                <a:ea typeface="Calibri"/>
                <a:cs typeface="Times New Roman" panose="02020603050405020304" pitchFamily="18" charset="0"/>
              </a:rPr>
              <a:t>required</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products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placed in a package destined for direct supply to the final consumer, it is sufficient to apply the mark to the exterior of that package </a:t>
            </a:r>
            <a:r>
              <a:rPr lang="en-US" sz="1700" dirty="0" smtClean="0">
                <a:latin typeface="Times New Roman" panose="02020603050405020304" pitchFamily="18" charset="0"/>
                <a:ea typeface="Calibri"/>
                <a:cs typeface="Times New Roman" panose="02020603050405020304" pitchFamily="18" charset="0"/>
              </a:rPr>
              <a:t>only</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the mark is applied directly to </a:t>
            </a:r>
            <a:r>
              <a:rPr lang="en-US" sz="1700" dirty="0" smtClean="0">
                <a:latin typeface="Times New Roman" panose="02020603050405020304" pitchFamily="18" charset="0"/>
                <a:ea typeface="Calibri"/>
                <a:cs typeface="Times New Roman" panose="02020603050405020304" pitchFamily="18" charset="0"/>
              </a:rPr>
              <a:t>products, </a:t>
            </a:r>
            <a:r>
              <a:rPr lang="en-US" sz="1700" dirty="0">
                <a:latin typeface="Times New Roman" panose="02020603050405020304" pitchFamily="18" charset="0"/>
                <a:ea typeface="Calibri"/>
                <a:cs typeface="Times New Roman" panose="02020603050405020304" pitchFamily="18" charset="0"/>
              </a:rPr>
              <a:t>the colours used must be authorised </a:t>
            </a:r>
            <a:r>
              <a:rPr lang="en-US" sz="1700" dirty="0" smtClean="0">
                <a:latin typeface="Times New Roman" panose="02020603050405020304" pitchFamily="18" charset="0"/>
                <a:ea typeface="Calibri"/>
                <a:cs typeface="Times New Roman" panose="02020603050405020304" pitchFamily="18" charset="0"/>
              </a:rPr>
              <a:t>in accordance </a:t>
            </a:r>
            <a:r>
              <a:rPr lang="en-US" sz="1700" dirty="0">
                <a:latin typeface="Times New Roman" panose="02020603050405020304" pitchFamily="18" charset="0"/>
                <a:ea typeface="Calibri"/>
                <a:cs typeface="Times New Roman" panose="02020603050405020304" pitchFamily="18" charset="0"/>
              </a:rPr>
              <a:t>with Community rules on the use of colouring substances in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843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1434582"/>
            <a:ext cx="9001000"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 Objectives of HACCP-based procedures</a:t>
            </a:r>
          </a:p>
          <a:p>
            <a:pPr lvl="0">
              <a:lnSpc>
                <a:spcPct val="115000"/>
              </a:lnSpc>
              <a:spcBef>
                <a:spcPts val="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business operators operating slaughterhouses must ensure that the procedures that they have put in place in accordance with the general requirements </a:t>
            </a:r>
            <a:r>
              <a:rPr lang="en-US" sz="1600" dirty="0" smtClean="0">
                <a:solidFill>
                  <a:prstClr val="black"/>
                </a:solidFill>
                <a:latin typeface="Times New Roman" panose="02020603050405020304" pitchFamily="18" charset="0"/>
                <a:ea typeface="Calibri"/>
                <a:cs typeface="Times New Roman" panose="02020603050405020304" pitchFamily="18" charset="0"/>
              </a:rPr>
              <a:t>of </a:t>
            </a:r>
            <a:r>
              <a:rPr lang="en-US" sz="1600" dirty="0">
                <a:solidFill>
                  <a:prstClr val="black"/>
                </a:solidFill>
                <a:latin typeface="Times New Roman" panose="02020603050405020304" pitchFamily="18" charset="0"/>
                <a:ea typeface="Calibri"/>
                <a:cs typeface="Times New Roman" panose="02020603050405020304" pitchFamily="18" charset="0"/>
              </a:rPr>
              <a:t>Regulation (EC) No 852/2004 meet the requirements that the hazard analysis shows to be necessary and the </a:t>
            </a:r>
            <a:r>
              <a:rPr lang="en-US" sz="1600" dirty="0" smtClean="0">
                <a:solidFill>
                  <a:prstClr val="black"/>
                </a:solidFill>
                <a:latin typeface="Times New Roman" panose="02020603050405020304" pitchFamily="18" charset="0"/>
                <a:ea typeface="Calibri"/>
                <a:cs typeface="Times New Roman" panose="02020603050405020304" pitchFamily="18" charset="0"/>
              </a:rPr>
              <a:t>following requirements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procedures must guarantee that each animal or, where appropriate, each lot of animals accepted onto the slaughterhouse premises</a:t>
            </a:r>
            <a:r>
              <a:rPr lang="en-US" sz="1700" dirty="0">
                <a:solidFill>
                  <a:prstClr val="black"/>
                </a:solidFill>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properly </a:t>
            </a:r>
            <a:r>
              <a:rPr lang="en-US" sz="1550" u="sng" dirty="0" smtClean="0">
                <a:solidFill>
                  <a:prstClr val="black"/>
                </a:solidFill>
                <a:latin typeface="Times New Roman" panose="02020603050405020304" pitchFamily="18" charset="0"/>
                <a:ea typeface="Calibri"/>
                <a:cs typeface="Times New Roman" panose="02020603050405020304" pitchFamily="18" charset="0"/>
              </a:rPr>
              <a:t>identified</a:t>
            </a:r>
            <a:endParaRPr lang="en-US" sz="1550" u="sng"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accompanied by the relevant information from the holding of provenance</a:t>
            </a:r>
            <a:r>
              <a:rPr lang="en-US" sz="1550" dirty="0">
                <a:solidFill>
                  <a:prstClr val="black"/>
                </a:solidFill>
                <a:latin typeface="Times New Roman" panose="02020603050405020304" pitchFamily="18" charset="0"/>
                <a:ea typeface="Calibri"/>
                <a:cs typeface="Times New Roman" panose="02020603050405020304" pitchFamily="18" charset="0"/>
              </a:rPr>
              <a:t> referred to in Section </a:t>
            </a:r>
            <a:r>
              <a:rPr lang="en-US" sz="1550" dirty="0" smtClean="0">
                <a:solidFill>
                  <a:prstClr val="black"/>
                </a:solidFill>
                <a:latin typeface="Times New Roman" panose="02020603050405020304" pitchFamily="18" charset="0"/>
                <a:ea typeface="Calibri"/>
                <a:cs typeface="Times New Roman" panose="02020603050405020304" pitchFamily="18" charset="0"/>
              </a:rPr>
              <a:t>III</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does </a:t>
            </a:r>
            <a:r>
              <a:rPr lang="en-US" sz="1550" dirty="0">
                <a:solidFill>
                  <a:prstClr val="black"/>
                </a:solidFill>
                <a:latin typeface="Times New Roman" panose="02020603050405020304" pitchFamily="18" charset="0"/>
                <a:ea typeface="Calibri"/>
                <a:cs typeface="Times New Roman" panose="02020603050405020304" pitchFamily="18" charset="0"/>
              </a:rPr>
              <a:t>not come from a holding or an area subject to a movement prohibition or other restriction for reasons of animal or public health, except when the competent authority so </a:t>
            </a:r>
            <a:r>
              <a:rPr lang="en-US" sz="1550"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healthy (as </a:t>
            </a:r>
            <a:r>
              <a:rPr lang="en-US" sz="1550" dirty="0">
                <a:solidFill>
                  <a:prstClr val="black"/>
                </a:solidFill>
                <a:latin typeface="Times New Roman" panose="02020603050405020304" pitchFamily="18" charset="0"/>
                <a:ea typeface="Calibri"/>
                <a:cs typeface="Times New Roman" panose="02020603050405020304" pitchFamily="18" charset="0"/>
              </a:rPr>
              <a:t>far as the food business operator can </a:t>
            </a:r>
            <a:r>
              <a:rPr lang="en-US" sz="1550" dirty="0" smtClean="0">
                <a:solidFill>
                  <a:prstClr val="black"/>
                </a:solidFill>
                <a:latin typeface="Times New Roman" panose="02020603050405020304" pitchFamily="18" charset="0"/>
                <a:ea typeface="Calibri"/>
                <a:cs typeface="Times New Roman" panose="02020603050405020304" pitchFamily="18" charset="0"/>
              </a:rPr>
              <a:t>judge) and clean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a:t>
            </a:r>
            <a:r>
              <a:rPr lang="en-US" sz="1550" dirty="0">
                <a:solidFill>
                  <a:prstClr val="black"/>
                </a:solidFill>
                <a:latin typeface="Times New Roman" panose="02020603050405020304" pitchFamily="18" charset="0"/>
                <a:ea typeface="Calibri"/>
                <a:cs typeface="Times New Roman" panose="02020603050405020304" pitchFamily="18" charset="0"/>
              </a:rPr>
              <a:t>in a satisfactory state as regards welfare on arrival at the </a:t>
            </a:r>
            <a:r>
              <a:rPr lang="en-US" sz="155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3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In </a:t>
            </a:r>
            <a:r>
              <a:rPr lang="en-US" sz="1600" dirty="0">
                <a:solidFill>
                  <a:prstClr val="black"/>
                </a:solidFill>
                <a:latin typeface="Times New Roman" panose="02020603050405020304" pitchFamily="18" charset="0"/>
                <a:ea typeface="Calibri"/>
                <a:cs typeface="Times New Roman" panose="02020603050405020304" pitchFamily="18" charset="0"/>
              </a:rPr>
              <a:t>the event of failure to comply with any of the </a:t>
            </a:r>
            <a:r>
              <a:rPr lang="en-US" sz="1600" dirty="0" smtClean="0">
                <a:solidFill>
                  <a:prstClr val="black"/>
                </a:solidFill>
                <a:latin typeface="Times New Roman" panose="02020603050405020304" pitchFamily="18" charset="0"/>
                <a:ea typeface="Calibri"/>
                <a:cs typeface="Times New Roman" panose="02020603050405020304" pitchFamily="18" charset="0"/>
              </a:rPr>
              <a:t>above requirements, </a:t>
            </a:r>
            <a:r>
              <a:rPr lang="en-US" sz="1600" dirty="0">
                <a:solidFill>
                  <a:prstClr val="black"/>
                </a:solidFill>
                <a:latin typeface="Times New Roman" panose="02020603050405020304" pitchFamily="18" charset="0"/>
                <a:ea typeface="Calibri"/>
                <a:cs typeface="Times New Roman" panose="02020603050405020304" pitchFamily="18" charset="0"/>
              </a:rPr>
              <a:t>the food business operator must </a:t>
            </a:r>
            <a:r>
              <a:rPr lang="en-US" sz="1600" dirty="0" smtClean="0">
                <a:solidFill>
                  <a:prstClr val="black"/>
                </a:solidFill>
                <a:latin typeface="Times New Roman" panose="02020603050405020304" pitchFamily="18" charset="0"/>
                <a:ea typeface="Calibri"/>
                <a:cs typeface="Times New Roman" panose="02020603050405020304" pitchFamily="18" charset="0"/>
              </a:rPr>
              <a:t>	notify </a:t>
            </a:r>
            <a:r>
              <a:rPr lang="en-US" sz="1600" dirty="0">
                <a:solidFill>
                  <a:prstClr val="black"/>
                </a:solidFill>
                <a:latin typeface="Times New Roman" panose="02020603050405020304" pitchFamily="18" charset="0"/>
                <a:ea typeface="Calibri"/>
                <a:cs typeface="Times New Roman" panose="02020603050405020304" pitchFamily="18" charset="0"/>
              </a:rPr>
              <a:t>the official veterinarian and take appropriate measures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85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9011C9E75E641A99023472A23FDBD" ma:contentTypeVersion="0" ma:contentTypeDescription="Create a new document." ma:contentTypeScope="" ma:versionID="43d492d45356f9ec9e8da69d3ea35f9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985383-67F5-4223-915F-A276F3873657}"/>
</file>

<file path=customXml/itemProps2.xml><?xml version="1.0" encoding="utf-8"?>
<ds:datastoreItem xmlns:ds="http://schemas.openxmlformats.org/officeDocument/2006/customXml" ds:itemID="{2CF8DCBD-776E-4EFC-8EF4-CAA5695EC414}"/>
</file>

<file path=customXml/itemProps3.xml><?xml version="1.0" encoding="utf-8"?>
<ds:datastoreItem xmlns:ds="http://schemas.openxmlformats.org/officeDocument/2006/customXml" ds:itemID="{446E979F-8455-407E-8124-4410C19066BF}"/>
</file>

<file path=docProps/app.xml><?xml version="1.0" encoding="utf-8"?>
<Properties xmlns="http://schemas.openxmlformats.org/officeDocument/2006/extended-properties" xmlns:vt="http://schemas.openxmlformats.org/officeDocument/2006/docPropsVTypes">
  <Template>Footer</Template>
  <TotalTime>11218</TotalTime>
  <Words>12137</Words>
  <Application>Microsoft Office PowerPoint</Application>
  <PresentationFormat>On-screen Show (4:3)</PresentationFormat>
  <Paragraphs>939</Paragraphs>
  <Slides>112</Slides>
  <Notes>112</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Λαμπρος</cp:lastModifiedBy>
  <cp:revision>1535</cp:revision>
  <dcterms:created xsi:type="dcterms:W3CDTF">2016-10-05T14:03:55Z</dcterms:created>
  <dcterms:modified xsi:type="dcterms:W3CDTF">2018-04-29T03:30:39Z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0x010100BCD9011C9E75E641A99023472A23FDBD</vt:lpwstr>
  </property>
</Properties>
</file>